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9"/>
  </p:notesMasterIdLst>
  <p:handoutMasterIdLst>
    <p:handoutMasterId r:id="rId10"/>
  </p:handoutMasterIdLst>
  <p:sldIdLst>
    <p:sldId id="278" r:id="rId2"/>
    <p:sldId id="493" r:id="rId3"/>
    <p:sldId id="494" r:id="rId4"/>
    <p:sldId id="489" r:id="rId5"/>
    <p:sldId id="490" r:id="rId6"/>
    <p:sldId id="466" r:id="rId7"/>
    <p:sldId id="280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06" autoAdjust="0"/>
    <p:restoredTop sz="86379"/>
  </p:normalViewPr>
  <p:slideViewPr>
    <p:cSldViewPr snapToGrid="0">
      <p:cViewPr varScale="1">
        <p:scale>
          <a:sx n="127" d="100"/>
          <a:sy n="127" d="100"/>
        </p:scale>
        <p:origin x="2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notesViewPr>
    <p:cSldViewPr snapToGrid="0">
      <p:cViewPr varScale="1">
        <p:scale>
          <a:sx n="156" d="100"/>
          <a:sy n="156" d="100"/>
        </p:scale>
        <p:origin x="37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C58626-4131-854F-8C3B-9EA21D20B0D2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34D00B-A8A2-D54A-BD90-328904BCD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E2086A-64DE-AC47-91B2-6CA5C4D006AC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E5B822-F586-FC4A-B956-3DF387F7B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EFD26-3F70-F440-BA2E-46B1F15B9BF9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517B6-960B-BD42-86F8-068FEC494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4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F406-BFE3-694D-AA8D-8737D8F5FF48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9849-4D4B-4448-AB58-18E5A262C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FCC36-7EEB-6B42-A5FE-0D2AD1EA9E35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C011-BAC5-4643-B5C7-28919421C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3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pPr algn="r" eaLnBrk="1" hangingPunct="1"/>
            <a:r>
              <a:rPr lang="en-US" altLang="x-none" sz="8000">
                <a:ea typeface="Trebuchet MS" charset="0"/>
                <a:cs typeface="Trebuchet MS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pPr algn="r" eaLnBrk="1" hangingPunct="1"/>
            <a:r>
              <a:rPr lang="en-US" altLang="x-none" sz="8000">
                <a:ea typeface="Trebuchet MS" charset="0"/>
                <a:cs typeface="Trebuchet MS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B185-9BC1-D345-A8E5-CF95BBFACF01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186F-63C8-3F4A-90B5-9355C8543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8352-E64F-4A4F-9783-F81F78E858BA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C219-DCC0-8C4F-A3F6-F0320F881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8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8432-AC69-374E-82FC-F44E6ACB19C0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A8B3-C2C8-BA4C-8ED9-146AFDF2B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4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4487-B612-8742-91B8-E3C603FAA339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F102-F0EA-6E46-AA4C-21715E535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A09D9-97CB-6247-8DF8-7B886E4AC83F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A8B6-9405-BB4F-9B08-051CF8585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27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07CB-1136-E547-91F3-EEF6C3D5E47B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9422-02FB-B044-8D45-95687B2E8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2BDE-5F46-2B4A-ADAB-C0630740BAE1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283E-B9B6-C14D-8443-837E2E35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8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8137-33D4-BB4E-8E75-72546C544DBA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71E7-1E1D-7B4C-A605-5CF4FCE91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282F-A915-4745-8428-3CC80A46DAAA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11AD-BC29-D144-8062-C8FF1D5C7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9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E0DA-4B55-B042-94BF-033343F220E9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27DC1-D164-1843-AD75-F0CD1D148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DF01-5369-EE45-B226-42F9E73101F4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2FF4F-B806-194B-8BD5-64B10B459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1929-2723-B341-9B2D-B237A498F80C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AEEC-04E4-2942-9753-9AA04AB66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40D7-1B75-6A49-B017-AA876C13095D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04D1-6861-364C-B3BE-B982EBE2F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3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130B-BE53-D64C-B664-EE0D07E8749E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68B1-96DB-6D43-8612-C7840A282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12053888" cy="6858000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6C0829-0F08-494B-A194-832B72F46F46}" type="datetimeFigureOut">
              <a:rPr lang="en-US"/>
              <a:pPr>
                <a:defRPr/>
              </a:pPr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0249F5-EAF9-C446-9B42-1EBF70DBF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101" r:id="rId12"/>
    <p:sldLayoutId id="2147484095" r:id="rId13"/>
    <p:sldLayoutId id="2147484096" r:id="rId14"/>
    <p:sldLayoutId id="2147484097" r:id="rId15"/>
    <p:sldLayoutId id="2147484098" r:id="rId16"/>
    <p:sldLayoutId id="214748409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24" y="0"/>
            <a:ext cx="9906000" cy="1477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March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24" y="1609408"/>
            <a:ext cx="9906000" cy="35417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Agenda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Introductions and thanks to Microsoft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Quantum News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Food/Pizza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Pavel </a:t>
            </a:r>
            <a:r>
              <a:rPr lang="en-US" dirty="0" err="1"/>
              <a:t>Belevich</a:t>
            </a:r>
            <a:r>
              <a:rPr lang="en-US" dirty="0"/>
              <a:t> – Background 1h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qubit, gate, simple algorithms, multi-qubit gates, NOT gate and CNOT gate, </a:t>
            </a:r>
            <a:r>
              <a:rPr lang="en-US" dirty="0" err="1"/>
              <a:t>Hadamard</a:t>
            </a:r>
            <a:r>
              <a:rPr lang="en-US" dirty="0"/>
              <a:t>, measurements and probabilities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Javad</a:t>
            </a:r>
            <a:r>
              <a:rPr lang="en-US" dirty="0"/>
              <a:t> </a:t>
            </a:r>
            <a:r>
              <a:rPr lang="en-US" dirty="0" err="1"/>
              <a:t>Shavani</a:t>
            </a:r>
            <a:r>
              <a:rPr lang="en-US" dirty="0"/>
              <a:t> – 1h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Presentations can be found at </a:t>
            </a:r>
            <a:r>
              <a:rPr lang="en-US" sz="2000" dirty="0" err="1"/>
              <a:t>github.com</a:t>
            </a:r>
            <a:r>
              <a:rPr lang="en-US" sz="2000" dirty="0"/>
              <a:t>/</a:t>
            </a:r>
            <a:r>
              <a:rPr lang="en-US" sz="2000" dirty="0" err="1"/>
              <a:t>NYCQuantumComputing</a:t>
            </a:r>
            <a:r>
              <a:rPr lang="en-US" sz="2000" dirty="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Twitter @</a:t>
            </a:r>
            <a:r>
              <a:rPr lang="en-US" sz="2000" dirty="0" err="1"/>
              <a:t>NYCQuantum</a:t>
            </a:r>
            <a:r>
              <a:rPr lang="en-US" sz="2000" dirty="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Looking for hosts, presenters, topics, suggestions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24" y="0"/>
            <a:ext cx="9906000" cy="1477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FUTURE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24" y="1551219"/>
            <a:ext cx="9906000" cy="35417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May 3, 2018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Rigetti</a:t>
            </a:r>
            <a:r>
              <a:rPr lang="en-US" sz="2400" dirty="0"/>
              <a:t>? Other topics?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May 30, 2018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Quantum Networking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June 27, 2018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sz="2400" dirty="0"/>
              <a:t>Quantum Machine Learning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Looking for hosts, presenters, topics, suggestions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59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59" y="73256"/>
            <a:ext cx="9906000" cy="1477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Creative/Destruction labs</a:t>
            </a:r>
            <a:br>
              <a:rPr lang="en-US" dirty="0"/>
            </a:br>
            <a:r>
              <a:rPr lang="en-US" dirty="0"/>
              <a:t>Quantum Machine Learning incubator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24" y="1551219"/>
            <a:ext cx="9906000" cy="3541712"/>
          </a:xfrm>
        </p:spPr>
        <p:txBody>
          <a:bodyPr/>
          <a:lstStyle/>
          <a:p>
            <a:r>
              <a:rPr lang="en-US" sz="1800" dirty="0"/>
              <a:t>Attend a technical and business </a:t>
            </a:r>
            <a:r>
              <a:rPr lang="en-US" sz="1800" dirty="0" err="1"/>
              <a:t>bootcamp</a:t>
            </a:r>
            <a:r>
              <a:rPr lang="en-US" sz="1800" dirty="0"/>
              <a:t> run by Peter </a:t>
            </a:r>
            <a:r>
              <a:rPr lang="en-US" sz="1800" dirty="0" err="1"/>
              <a:t>Wittek</a:t>
            </a:r>
            <a:r>
              <a:rPr lang="en-US" sz="1800" dirty="0"/>
              <a:t>, author of the first textbook on Quantum Machine Learning </a:t>
            </a:r>
          </a:p>
          <a:p>
            <a:r>
              <a:rPr lang="en-US" sz="1800" dirty="0"/>
              <a:t>Receive pre-seed investment from Bloomberg Beta, Data Collective Venture Capital, and Spectrum28</a:t>
            </a:r>
          </a:p>
          <a:p>
            <a:r>
              <a:rPr lang="en-US" sz="1800" dirty="0"/>
              <a:t>Have complementary access and training on the D-Wave and </a:t>
            </a:r>
            <a:r>
              <a:rPr lang="en-US" sz="1800" dirty="0" err="1"/>
              <a:t>Rigetti</a:t>
            </a:r>
            <a:r>
              <a:rPr lang="en-US" sz="1800" dirty="0"/>
              <a:t> systems</a:t>
            </a:r>
          </a:p>
          <a:p>
            <a:r>
              <a:rPr lang="en-US" sz="1800" dirty="0"/>
              <a:t>Business mentoring and access to seed investors via the CDL's Objective setting mentorship program</a:t>
            </a:r>
          </a:p>
          <a:p>
            <a:r>
              <a:rPr lang="en-US" sz="1800" dirty="0"/>
              <a:t>Location is Toronto. Participants need to be here for the technical </a:t>
            </a:r>
            <a:r>
              <a:rPr lang="en-US" sz="1800" dirty="0" err="1"/>
              <a:t>bootcamp</a:t>
            </a:r>
            <a:r>
              <a:rPr lang="en-US" sz="1800" dirty="0"/>
              <a:t> (last three weeks of July) and for CDL session days (one day in each of October, December, February, April and June)</a:t>
            </a:r>
          </a:p>
          <a:p>
            <a:r>
              <a:rPr lang="en-US" sz="1800" dirty="0"/>
              <a:t>Early Application, Tuesday April 10th at 11:59 PM EST</a:t>
            </a:r>
            <a:br>
              <a:rPr lang="en-US" sz="1800" dirty="0"/>
            </a:br>
            <a:r>
              <a:rPr lang="en-US" sz="1800" dirty="0"/>
              <a:t>Deadline to Apply, Tuesday, May 10th at 11:59 PM EST</a:t>
            </a:r>
          </a:p>
          <a:p>
            <a:r>
              <a:rPr lang="en-US" sz="1800" dirty="0"/>
              <a:t>For more details email </a:t>
            </a:r>
            <a:r>
              <a:rPr lang="en-US" sz="1800" dirty="0" err="1"/>
              <a:t>khalid@creativedestructionlab.com</a:t>
            </a:r>
            <a:r>
              <a:rPr lang="en-US" sz="1800" dirty="0"/>
              <a:t> or apply at https://</a:t>
            </a:r>
            <a:r>
              <a:rPr lang="en-US" sz="1800" dirty="0" err="1"/>
              <a:t>www.creativedestructionlab.com</a:t>
            </a:r>
            <a:r>
              <a:rPr lang="en-US" sz="1800" dirty="0"/>
              <a:t>/locations/</a:t>
            </a:r>
            <a:r>
              <a:rPr lang="en-US" sz="1800" dirty="0" err="1"/>
              <a:t>toronto</a:t>
            </a:r>
            <a:r>
              <a:rPr lang="en-US" sz="1800" dirty="0"/>
              <a:t>/qml2018-2019/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8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954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71167"/>
            <a:ext cx="9906000" cy="1477963"/>
          </a:xfrm>
        </p:spPr>
        <p:txBody>
          <a:bodyPr/>
          <a:lstStyle/>
          <a:p>
            <a:r>
              <a:rPr lang="en-US" dirty="0" err="1"/>
              <a:t>edx</a:t>
            </a:r>
            <a:r>
              <a:rPr lang="en-US" dirty="0"/>
              <a:t> class Starting January 15, 2018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174" y="1520317"/>
            <a:ext cx="6290628" cy="487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23" y="0"/>
            <a:ext cx="9906000" cy="1477963"/>
          </a:xfrm>
        </p:spPr>
        <p:txBody>
          <a:bodyPr/>
          <a:lstStyle/>
          <a:p>
            <a:r>
              <a:rPr lang="en-US" dirty="0"/>
              <a:t>News / Interesting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23" y="1035830"/>
            <a:ext cx="10654347" cy="3541712"/>
          </a:xfrm>
        </p:spPr>
        <p:txBody>
          <a:bodyPr/>
          <a:lstStyle/>
          <a:p>
            <a:r>
              <a:rPr lang="en-US" dirty="0"/>
              <a:t>“Experimental Realization of a One-way Quantum Computer Algorithm Solving Simon’s Problem”</a:t>
            </a:r>
          </a:p>
          <a:p>
            <a:pPr lvl="1"/>
            <a:r>
              <a:rPr lang="en-US" sz="1400" dirty="0"/>
              <a:t>Using an all-optical setup and modifying the bases of single-qubit measurements on a five- qubit cluster state, key representative functions of the logical two-qubit version’s black box can be queried and solved. To the best of our knowledge, this work represents the first experimental realization of the quantum algorithm solving Simon’s Problem.</a:t>
            </a:r>
          </a:p>
          <a:p>
            <a:r>
              <a:rPr lang="en-US" dirty="0"/>
              <a:t>“Programming Quantum Computers Using Design Automation”</a:t>
            </a:r>
          </a:p>
          <a:p>
            <a:pPr lvl="1"/>
            <a:r>
              <a:rPr lang="en-US" sz="1600" dirty="0"/>
              <a:t>“…This entails the translation of a high-level description of a quantum algorithm to hardware-specific low-level operations which can be carried out by the quantum device…”</a:t>
            </a:r>
          </a:p>
          <a:p>
            <a:r>
              <a:rPr lang="en-US" dirty="0"/>
              <a:t>Quantum Distributed Computing Applied to Grover’s Search Algorithm</a:t>
            </a:r>
          </a:p>
          <a:p>
            <a:pPr lvl="1"/>
            <a:r>
              <a:rPr lang="en-US" sz="1600" dirty="0"/>
              <a:t>“.. We show here that by distributing the computing load on a set of quantum computers, we achieve better information the- </a:t>
            </a:r>
            <a:r>
              <a:rPr lang="en-US" sz="1600" dirty="0" err="1"/>
              <a:t>oretic</a:t>
            </a:r>
            <a:r>
              <a:rPr lang="en-US" sz="1600" dirty="0"/>
              <a:t> bounds and relaxed space scaling. Howsoever small one quantum computing node is, by virtue of networking and sharing of data, we can virtually work with a sufficiently large qubit space…” </a:t>
            </a:r>
          </a:p>
          <a:p>
            <a:r>
              <a:rPr lang="en-US" dirty="0"/>
              <a:t>Quantum Internet Research Group https://</a:t>
            </a:r>
            <a:r>
              <a:rPr lang="en-US" dirty="0" err="1"/>
              <a:t>www.irtf.org</a:t>
            </a:r>
            <a:r>
              <a:rPr lang="en-US" dirty="0"/>
              <a:t>/mailman/</a:t>
            </a:r>
            <a:r>
              <a:rPr lang="en-US" dirty="0" err="1"/>
              <a:t>listinfo</a:t>
            </a:r>
            <a:r>
              <a:rPr lang="en-US" dirty="0"/>
              <a:t>/</a:t>
            </a:r>
            <a:r>
              <a:rPr lang="en-US" dirty="0" err="1"/>
              <a:t>qirg</a:t>
            </a:r>
            <a:endParaRPr lang="en-US" dirty="0"/>
          </a:p>
          <a:p>
            <a:r>
              <a:rPr lang="en-US" dirty="0"/>
              <a:t>Quantum Information Zoo https://</a:t>
            </a:r>
            <a:r>
              <a:rPr lang="en-US" dirty="0" err="1"/>
              <a:t>math.nist.gov</a:t>
            </a:r>
            <a:r>
              <a:rPr lang="en-US" dirty="0"/>
              <a:t>/quantum/zoo/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4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for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Noise and </a:t>
            </a:r>
            <a:r>
              <a:rPr lang="en-US" dirty="0" err="1"/>
              <a:t>Decoherence</a:t>
            </a:r>
            <a:endParaRPr lang="en-US" dirty="0"/>
          </a:p>
          <a:p>
            <a:r>
              <a:rPr lang="en-US" dirty="0"/>
              <a:t>Advanced topics (Quantum Machine Learning, Quantum Games, Quantum ”assist”) </a:t>
            </a:r>
          </a:p>
          <a:p>
            <a:r>
              <a:rPr lang="en-US" dirty="0"/>
              <a:t>Microsoft, </a:t>
            </a:r>
            <a:r>
              <a:rPr lang="en-US" dirty="0" err="1"/>
              <a:t>Rigetti</a:t>
            </a:r>
            <a:r>
              <a:rPr lang="en-US" dirty="0"/>
              <a:t>, Venture investing</a:t>
            </a:r>
          </a:p>
          <a:p>
            <a:r>
              <a:rPr lang="en-US" dirty="0"/>
              <a:t>Quantum Hardware</a:t>
            </a:r>
          </a:p>
          <a:p>
            <a:r>
              <a:rPr lang="en-US" dirty="0"/>
              <a:t>Group application design</a:t>
            </a:r>
          </a:p>
          <a:p>
            <a:pPr lvl="1"/>
            <a:r>
              <a:rPr lang="en-US" dirty="0"/>
              <a:t>What’s a good application? Modeling, game? </a:t>
            </a:r>
          </a:p>
        </p:txBody>
      </p:sp>
    </p:spTree>
    <p:extLst>
      <p:ext uri="{BB962C8B-B14F-4D97-AF65-F5344CB8AC3E}">
        <p14:creationId xmlns:p14="http://schemas.microsoft.com/office/powerpoint/2010/main" val="59613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Recap 2017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720627" y="1715413"/>
            <a:ext cx="9906000" cy="3541712"/>
          </a:xfrm>
        </p:spPr>
        <p:txBody>
          <a:bodyPr/>
          <a:lstStyle/>
          <a:p>
            <a:r>
              <a:rPr lang="en-US" altLang="x-none" sz="1800" dirty="0"/>
              <a:t>2017</a:t>
            </a:r>
          </a:p>
          <a:p>
            <a:pPr lvl="1"/>
            <a:r>
              <a:rPr lang="en-US" altLang="x-none" sz="1600" dirty="0"/>
              <a:t>Grover search, IBM’s Quantum Experience, math behind Grover, DWAVE technical presentation, Chris Monroe from IONQ, Quantum Entanglement, Bell’s Inequality, IBM presented QISKIT, Nathan </a:t>
            </a:r>
            <a:r>
              <a:rPr lang="en-US" altLang="x-none" sz="1600" dirty="0" err="1"/>
              <a:t>Weibe</a:t>
            </a:r>
            <a:r>
              <a:rPr lang="en-US" altLang="x-none" sz="1600" dirty="0"/>
              <a:t> from Microsoft, Shor Discussion </a:t>
            </a:r>
          </a:p>
          <a:p>
            <a:r>
              <a:rPr lang="en-US" altLang="x-none" sz="2000" dirty="0"/>
              <a:t>2018</a:t>
            </a:r>
          </a:p>
          <a:p>
            <a:pPr lvl="1"/>
            <a:r>
              <a:rPr lang="en-US" altLang="x-none" sz="1600" dirty="0"/>
              <a:t>Refresher – thanks to everybody for helping </a:t>
            </a:r>
          </a:p>
          <a:p>
            <a:pPr lvl="1"/>
            <a:r>
              <a:rPr lang="en-US" altLang="x-none" sz="1600" dirty="0"/>
              <a:t>Muir</a:t>
            </a:r>
          </a:p>
          <a:p>
            <a:endParaRPr lang="en-US" altLang="x-non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52004</TotalTime>
  <Words>424</Words>
  <Application>Microsoft Macintosh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Tw Cen MT</vt:lpstr>
      <vt:lpstr>Circuit</vt:lpstr>
      <vt:lpstr>March 2018</vt:lpstr>
      <vt:lpstr>FUTURE 2018</vt:lpstr>
      <vt:lpstr>Creative/Destruction labs Quantum Machine Learning incubator program</vt:lpstr>
      <vt:lpstr>edx class Starting January 15, 2018 </vt:lpstr>
      <vt:lpstr>News / Interesting</vt:lpstr>
      <vt:lpstr>Ideas for 2018</vt:lpstr>
      <vt:lpstr>Recap 2017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computing</dc:title>
  <dc:creator>STEVE YALOVITSER</dc:creator>
  <cp:lastModifiedBy>Steven Willis</cp:lastModifiedBy>
  <cp:revision>284</cp:revision>
  <cp:lastPrinted>2017-12-18T22:15:54Z</cp:lastPrinted>
  <dcterms:created xsi:type="dcterms:W3CDTF">2017-02-28T01:20:52Z</dcterms:created>
  <dcterms:modified xsi:type="dcterms:W3CDTF">2018-03-28T19:58:54Z</dcterms:modified>
</cp:coreProperties>
</file>