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2" r:id="rId1"/>
  </p:sldMasterIdLst>
  <p:notesMasterIdLst>
    <p:notesMasterId r:id="rId12"/>
  </p:notesMasterIdLst>
  <p:handoutMasterIdLst>
    <p:handoutMasterId r:id="rId13"/>
  </p:handoutMasterIdLst>
  <p:sldIdLst>
    <p:sldId id="498" r:id="rId2"/>
    <p:sldId id="278" r:id="rId3"/>
    <p:sldId id="514" r:id="rId4"/>
    <p:sldId id="280" r:id="rId5"/>
    <p:sldId id="503" r:id="rId6"/>
    <p:sldId id="493" r:id="rId7"/>
    <p:sldId id="466" r:id="rId8"/>
    <p:sldId id="505" r:id="rId9"/>
    <p:sldId id="507" r:id="rId10"/>
    <p:sldId id="504" r:id="rId1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w Cen MT" charset="0"/>
        <a:ea typeface="+mn-ea"/>
        <a:cs typeface="+mn-cs"/>
      </a:defRPr>
    </a:lvl1pPr>
    <a:lvl2pPr marL="457200" algn="l" defTabSz="457200" rtl="0" eaLnBrk="0" fontAlgn="base" hangingPunct="0">
      <a:spcBef>
        <a:spcPct val="0"/>
      </a:spcBef>
      <a:spcAft>
        <a:spcPct val="0"/>
      </a:spcAft>
      <a:defRPr kern="1200">
        <a:solidFill>
          <a:schemeClr val="tx1"/>
        </a:solidFill>
        <a:latin typeface="Tw Cen MT" charset="0"/>
        <a:ea typeface="+mn-ea"/>
        <a:cs typeface="+mn-cs"/>
      </a:defRPr>
    </a:lvl2pPr>
    <a:lvl3pPr marL="914400" algn="l" defTabSz="457200" rtl="0" eaLnBrk="0" fontAlgn="base" hangingPunct="0">
      <a:spcBef>
        <a:spcPct val="0"/>
      </a:spcBef>
      <a:spcAft>
        <a:spcPct val="0"/>
      </a:spcAft>
      <a:defRPr kern="1200">
        <a:solidFill>
          <a:schemeClr val="tx1"/>
        </a:solidFill>
        <a:latin typeface="Tw Cen MT" charset="0"/>
        <a:ea typeface="+mn-ea"/>
        <a:cs typeface="+mn-cs"/>
      </a:defRPr>
    </a:lvl3pPr>
    <a:lvl4pPr marL="1371600" algn="l" defTabSz="457200" rtl="0" eaLnBrk="0" fontAlgn="base" hangingPunct="0">
      <a:spcBef>
        <a:spcPct val="0"/>
      </a:spcBef>
      <a:spcAft>
        <a:spcPct val="0"/>
      </a:spcAft>
      <a:defRPr kern="1200">
        <a:solidFill>
          <a:schemeClr val="tx1"/>
        </a:solidFill>
        <a:latin typeface="Tw Cen MT" charset="0"/>
        <a:ea typeface="+mn-ea"/>
        <a:cs typeface="+mn-cs"/>
      </a:defRPr>
    </a:lvl4pPr>
    <a:lvl5pPr marL="1828800" algn="l" defTabSz="457200" rtl="0" eaLnBrk="0" fontAlgn="base" hangingPunct="0">
      <a:spcBef>
        <a:spcPct val="0"/>
      </a:spcBef>
      <a:spcAft>
        <a:spcPct val="0"/>
      </a:spcAft>
      <a:defRPr kern="1200">
        <a:solidFill>
          <a:schemeClr val="tx1"/>
        </a:solidFill>
        <a:latin typeface="Tw Cen MT" charset="0"/>
        <a:ea typeface="+mn-ea"/>
        <a:cs typeface="+mn-cs"/>
      </a:defRPr>
    </a:lvl5pPr>
    <a:lvl6pPr marL="2286000" algn="l" defTabSz="914400" rtl="0" eaLnBrk="1" latinLnBrk="0" hangingPunct="1">
      <a:defRPr kern="1200">
        <a:solidFill>
          <a:schemeClr val="tx1"/>
        </a:solidFill>
        <a:latin typeface="Tw Cen MT" charset="0"/>
        <a:ea typeface="+mn-ea"/>
        <a:cs typeface="+mn-cs"/>
      </a:defRPr>
    </a:lvl6pPr>
    <a:lvl7pPr marL="2743200" algn="l" defTabSz="914400" rtl="0" eaLnBrk="1" latinLnBrk="0" hangingPunct="1">
      <a:defRPr kern="1200">
        <a:solidFill>
          <a:schemeClr val="tx1"/>
        </a:solidFill>
        <a:latin typeface="Tw Cen MT" charset="0"/>
        <a:ea typeface="+mn-ea"/>
        <a:cs typeface="+mn-cs"/>
      </a:defRPr>
    </a:lvl7pPr>
    <a:lvl8pPr marL="3200400" algn="l" defTabSz="914400" rtl="0" eaLnBrk="1" latinLnBrk="0" hangingPunct="1">
      <a:defRPr kern="1200">
        <a:solidFill>
          <a:schemeClr val="tx1"/>
        </a:solidFill>
        <a:latin typeface="Tw Cen MT" charset="0"/>
        <a:ea typeface="+mn-ea"/>
        <a:cs typeface="+mn-cs"/>
      </a:defRPr>
    </a:lvl8pPr>
    <a:lvl9pPr marL="3657600" algn="l" defTabSz="914400" rtl="0" eaLnBrk="1" latinLnBrk="0" hangingPunct="1">
      <a:defRPr kern="1200">
        <a:solidFill>
          <a:schemeClr val="tx1"/>
        </a:solidFill>
        <a:latin typeface="Tw Cen MT"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45" autoAdjust="0"/>
    <p:restoredTop sz="86379"/>
  </p:normalViewPr>
  <p:slideViewPr>
    <p:cSldViewPr snapToGrid="0">
      <p:cViewPr varScale="1">
        <p:scale>
          <a:sx n="124" d="100"/>
          <a:sy n="124" d="100"/>
        </p:scale>
        <p:origin x="360"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75" d="100"/>
        <a:sy n="175" d="100"/>
      </p:scale>
      <p:origin x="0" y="0"/>
    </p:cViewPr>
  </p:sorterViewPr>
  <p:notesViewPr>
    <p:cSldViewPr snapToGrid="0">
      <p:cViewPr varScale="1">
        <p:scale>
          <a:sx n="160" d="100"/>
          <a:sy n="160" d="100"/>
        </p:scale>
        <p:origin x="447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ECC58626-4131-854F-8C3B-9EA21D20B0D2}" type="datetimeFigureOut">
              <a:rPr lang="en-US"/>
              <a:pPr>
                <a:defRPr/>
              </a:pPr>
              <a:t>4/17/19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2034D00B-A8A2-D54A-BD90-328904BCD54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C5E2086A-64DE-AC47-91B2-6CA5C4D006AC}" type="datetimeFigureOut">
              <a:rPr lang="en-US"/>
              <a:pPr>
                <a:defRPr/>
              </a:pPr>
              <a:t>4/17/19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1FE5B822-F586-FC4A-B956-3DF387F7BDF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66813"/>
            <a:ext cx="5486400" cy="3086100"/>
          </a:xfrm>
        </p:spPr>
      </p:sp>
      <p:sp>
        <p:nvSpPr>
          <p:cNvPr id="3" name="Notes Placeholder 2"/>
          <p:cNvSpPr>
            <a:spLocks noGrp="1"/>
          </p:cNvSpPr>
          <p:nvPr>
            <p:ph type="body" idx="1"/>
          </p:nvPr>
        </p:nvSpPr>
        <p:spPr/>
        <p:txBody>
          <a:bodyPr/>
          <a:lstStyle/>
          <a:p>
            <a:r>
              <a:rPr lang="en-US" dirty="0"/>
              <a:t>Bio: Professor at City University of New York at Queens College and the Graduate Center and Adjunct Senior Research Scholar at Columbia University. Research studies on measurements and mathematical models of nonlinear complex systems in physics, biology, and social sciences. Previously, Interim Director of the Center for Complex Systems and Brain Sciences at Florida Atlantic University and Dean of the Division of Mathematics and Natural Sciences at Queens College, City University of New York.</a:t>
            </a:r>
          </a:p>
        </p:txBody>
      </p:sp>
      <p:sp>
        <p:nvSpPr>
          <p:cNvPr id="4" name="Slide Number Placeholder 3"/>
          <p:cNvSpPr>
            <a:spLocks noGrp="1"/>
          </p:cNvSpPr>
          <p:nvPr>
            <p:ph type="sldNum" sz="quarter" idx="5"/>
          </p:nvPr>
        </p:nvSpPr>
        <p:spPr/>
        <p:txBody>
          <a:bodyPr/>
          <a:lstStyle/>
          <a:p>
            <a:pPr>
              <a:defRPr/>
            </a:pPr>
            <a:fld id="{1FE5B822-F586-FC4A-B956-3DF387F7BDF2}" type="slidenum">
              <a:rPr lang="en-US" smtClean="0"/>
              <a:pPr>
                <a:defRPr/>
              </a:pPr>
              <a:t>10</a:t>
            </a:fld>
            <a:endParaRPr lang="en-US"/>
          </a:p>
        </p:txBody>
      </p:sp>
    </p:spTree>
    <p:extLst>
      <p:ext uri="{BB962C8B-B14F-4D97-AF65-F5344CB8AC3E}">
        <p14:creationId xmlns:p14="http://schemas.microsoft.com/office/powerpoint/2010/main" val="26111317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ROBO-FS\QuickDrops\JB\PPTX NG\Droplets\LightingOverlay.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 name="Rectangle 5"/>
            <p:cNvSpPr>
              <a:spLocks noChangeArrowheads="1"/>
            </p:cNvSpPr>
            <p:nvPr/>
          </p:nvSpPr>
          <p:spPr bwMode="auto">
            <a:xfrm>
              <a:off x="1209675" y="4763"/>
              <a:ext cx="23813" cy="2181225"/>
            </a:xfrm>
            <a:prstGeom prst="rect">
              <a:avLst/>
            </a:prstGeom>
            <a:grpFill/>
            <a:ln>
              <a:noFill/>
            </a:ln>
            <a:extLst>
              <a:ext uri="{91240B29-F687-4f45-9708-019B960494DF}"/>
            </a:extLst>
          </p:spPr>
        </p:sp>
        <p:sp>
          <p:nvSpPr>
            <p:cNvPr id="7"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8"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9" name="Rectangle 8"/>
            <p:cNvSpPr>
              <a:spLocks noChangeArrowheads="1"/>
            </p:cNvSpPr>
            <p:nvPr/>
          </p:nvSpPr>
          <p:spPr bwMode="auto">
            <a:xfrm>
              <a:off x="414338" y="9525"/>
              <a:ext cx="28575" cy="4481513"/>
            </a:xfrm>
            <a:prstGeom prst="rect">
              <a:avLst/>
            </a:prstGeom>
            <a:grpFill/>
            <a:ln>
              <a:noFill/>
            </a:ln>
            <a:extLst>
              <a:ext uri="{91240B29-F687-4f45-9708-019B960494DF}"/>
            </a:extLst>
          </p:spPr>
        </p:sp>
        <p:sp>
          <p:nvSpPr>
            <p:cNvPr id="10"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1"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extLst>
          </p:spPr>
        </p:sp>
        <p:sp>
          <p:nvSpPr>
            <p:cNvPr id="12"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extLst>
          </p:spPr>
        </p:sp>
        <p:sp>
          <p:nvSpPr>
            <p:cNvPr id="13"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14"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extLst>
          </p:spPr>
        </p:sp>
        <p:sp>
          <p:nvSpPr>
            <p:cNvPr id="15"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extLst>
          </p:spPr>
        </p:sp>
        <p:sp>
          <p:nvSpPr>
            <p:cNvPr id="16"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7"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8"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extLst>
          </p:spPr>
        </p:sp>
        <p:sp>
          <p:nvSpPr>
            <p:cNvPr id="19"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extLst>
          </p:spPr>
        </p:sp>
        <p:sp>
          <p:nvSpPr>
            <p:cNvPr id="20"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extLst>
          </p:spPr>
        </p:sp>
        <p:sp>
          <p:nvSpPr>
            <p:cNvPr id="21"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extLst>
          </p:spPr>
        </p:sp>
        <p:sp>
          <p:nvSpPr>
            <p:cNvPr id="22"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extLst>
          </p:spPr>
        </p:sp>
        <p:sp>
          <p:nvSpPr>
            <p:cNvPr id="23"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extLst>
          </p:spPr>
        </p:sp>
        <p:sp>
          <p:nvSpPr>
            <p:cNvPr id="24"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extLst>
          </p:spPr>
        </p:sp>
        <p:sp>
          <p:nvSpPr>
            <p:cNvPr id="25"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extLst>
          </p:spPr>
        </p:sp>
        <p:sp>
          <p:nvSpPr>
            <p:cNvPr id="26"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extLst>
          </p:spPr>
        </p:sp>
        <p:sp>
          <p:nvSpPr>
            <p:cNvPr id="27"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extLst>
          </p:spPr>
        </p:sp>
        <p:sp>
          <p:nvSpPr>
            <p:cNvPr id="28"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extLst>
          </p:spPr>
        </p:sp>
        <p:sp>
          <p:nvSpPr>
            <p:cNvPr id="29"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extLst>
          </p:spPr>
        </p:sp>
        <p:sp>
          <p:nvSpPr>
            <p:cNvPr id="30"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extLst>
          </p:spPr>
        </p:sp>
        <p:sp>
          <p:nvSpPr>
            <p:cNvPr id="31"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32"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extLst>
          </p:spPr>
        </p:sp>
        <p:sp>
          <p:nvSpPr>
            <p:cNvPr id="33"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34" name="Rectangle 33"/>
            <p:cNvSpPr>
              <a:spLocks noChangeArrowheads="1"/>
            </p:cNvSpPr>
            <p:nvPr/>
          </p:nvSpPr>
          <p:spPr bwMode="auto">
            <a:xfrm>
              <a:off x="642938" y="6610350"/>
              <a:ext cx="23813" cy="242888"/>
            </a:xfrm>
            <a:prstGeom prst="rect">
              <a:avLst/>
            </a:prstGeom>
            <a:grpFill/>
            <a:ln>
              <a:noFill/>
            </a:ln>
            <a:extLst>
              <a:ext uri="{91240B29-F687-4f45-9708-019B960494DF}"/>
            </a:extLst>
          </p:spPr>
        </p:sp>
        <p:sp>
          <p:nvSpPr>
            <p:cNvPr id="35"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36"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extLst>
          </p:spPr>
        </p:sp>
        <p:sp>
          <p:nvSpPr>
            <p:cNvPr id="37"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extLst>
          </p:spPr>
        </p:sp>
        <p:sp>
          <p:nvSpPr>
            <p:cNvPr id="38"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extLst>
          </p:spPr>
        </p:sp>
        <p:sp>
          <p:nvSpPr>
            <p:cNvPr id="39"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extLst>
          </p:spPr>
        </p:sp>
        <p:sp>
          <p:nvSpPr>
            <p:cNvPr id="40"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extLst>
          </p:spPr>
        </p:sp>
        <p:sp>
          <p:nvSpPr>
            <p:cNvPr id="41"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extLst>
          </p:spPr>
        </p:sp>
        <p:sp>
          <p:nvSpPr>
            <p:cNvPr id="42"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extLst>
          </p:spPr>
        </p:sp>
        <p:sp>
          <p:nvSpPr>
            <p:cNvPr id="43"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extLst>
          </p:spPr>
        </p:sp>
        <p:sp>
          <p:nvSpPr>
            <p:cNvPr id="44"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extLst>
          </p:spPr>
        </p:sp>
        <p:sp>
          <p:nvSpPr>
            <p:cNvPr id="45"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extLst>
          </p:spPr>
        </p:sp>
        <p:sp>
          <p:nvSpPr>
            <p:cNvPr id="46" name="Rectangle 45"/>
            <p:cNvSpPr>
              <a:spLocks noChangeArrowheads="1"/>
            </p:cNvSpPr>
            <p:nvPr/>
          </p:nvSpPr>
          <p:spPr bwMode="auto">
            <a:xfrm>
              <a:off x="1228725" y="4662488"/>
              <a:ext cx="23813" cy="2181225"/>
            </a:xfrm>
            <a:prstGeom prst="rect">
              <a:avLst/>
            </a:prstGeom>
            <a:grpFill/>
            <a:ln>
              <a:noFill/>
            </a:ln>
            <a:extLst>
              <a:ext uri="{91240B29-F687-4f45-9708-019B960494DF}"/>
            </a:extLst>
          </p:spPr>
        </p:sp>
        <p:sp>
          <p:nvSpPr>
            <p:cNvPr id="47"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extLst>
          </p:spPr>
        </p:sp>
        <p:sp>
          <p:nvSpPr>
            <p:cNvPr id="48"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49"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extLst>
          </p:spPr>
        </p:sp>
        <p:sp>
          <p:nvSpPr>
            <p:cNvPr id="50"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extLst>
          </p:spPr>
        </p:sp>
        <p:sp>
          <p:nvSpPr>
            <p:cNvPr id="51"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52"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extLst>
          </p:spPr>
        </p:sp>
        <p:sp>
          <p:nvSpPr>
            <p:cNvPr id="53"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extLst>
          </p:spPr>
        </p:sp>
        <p:sp>
          <p:nvSpPr>
            <p:cNvPr id="54"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55"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56"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extLst>
          </p:spPr>
        </p:sp>
        <p:sp>
          <p:nvSpPr>
            <p:cNvPr id="57"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extLst>
          </p:spPr>
        </p:sp>
        <p:sp>
          <p:nvSpPr>
            <p:cNvPr id="58"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extLst>
          </p:spPr>
        </p:sp>
        <p:sp>
          <p:nvSpPr>
            <p:cNvPr id="59"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extLst>
          </p:spPr>
        </p:sp>
      </p:grpSp>
      <p:sp>
        <p:nvSpPr>
          <p:cNvPr id="2" name="Title 1"/>
          <p:cNvSpPr>
            <a:spLocks noGrp="1"/>
          </p:cNvSpPr>
          <p:nvPr>
            <p:ph type="ctrTitle"/>
          </p:nvPr>
        </p:nvSpPr>
        <p:spPr>
          <a:xfrm>
            <a:off x="1876424" y="1122363"/>
            <a:ext cx="8791575" cy="2387600"/>
          </a:xfrm>
        </p:spPr>
        <p:txBody>
          <a:bodyPr anchor="b"/>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0" name="Date Placeholder 3"/>
          <p:cNvSpPr>
            <a:spLocks noGrp="1"/>
          </p:cNvSpPr>
          <p:nvPr>
            <p:ph type="dt" sz="half" idx="10"/>
          </p:nvPr>
        </p:nvSpPr>
        <p:spPr>
          <a:xfrm>
            <a:off x="7077075" y="5410200"/>
            <a:ext cx="2743200" cy="365125"/>
          </a:xfrm>
        </p:spPr>
        <p:txBody>
          <a:bodyPr/>
          <a:lstStyle>
            <a:lvl1pPr>
              <a:defRPr/>
            </a:lvl1pPr>
          </a:lstStyle>
          <a:p>
            <a:pPr>
              <a:defRPr/>
            </a:pPr>
            <a:fld id="{9B8EFD26-3F70-F440-BA2E-46B1F15B9BF9}" type="datetimeFigureOut">
              <a:rPr lang="en-US"/>
              <a:pPr>
                <a:defRPr/>
              </a:pPr>
              <a:t>4/17/19</a:t>
            </a:fld>
            <a:endParaRPr lang="en-US"/>
          </a:p>
        </p:txBody>
      </p:sp>
      <p:sp>
        <p:nvSpPr>
          <p:cNvPr id="61" name="Footer Placeholder 4"/>
          <p:cNvSpPr>
            <a:spLocks noGrp="1"/>
          </p:cNvSpPr>
          <p:nvPr>
            <p:ph type="ftr" sz="quarter" idx="11"/>
          </p:nvPr>
        </p:nvSpPr>
        <p:spPr>
          <a:xfrm>
            <a:off x="1876425" y="5410200"/>
            <a:ext cx="5124450" cy="365125"/>
          </a:xfrm>
        </p:spPr>
        <p:txBody>
          <a:bodyPr/>
          <a:lstStyle>
            <a:lvl1pPr>
              <a:defRPr/>
            </a:lvl1pPr>
          </a:lstStyle>
          <a:p>
            <a:pPr>
              <a:defRPr/>
            </a:pPr>
            <a:endParaRPr lang="en-US"/>
          </a:p>
        </p:txBody>
      </p:sp>
      <p:sp>
        <p:nvSpPr>
          <p:cNvPr id="62" name="Slide Number Placeholder 5"/>
          <p:cNvSpPr>
            <a:spLocks noGrp="1"/>
          </p:cNvSpPr>
          <p:nvPr>
            <p:ph type="sldNum" sz="quarter" idx="12"/>
          </p:nvPr>
        </p:nvSpPr>
        <p:spPr>
          <a:xfrm>
            <a:off x="9896475" y="5410200"/>
            <a:ext cx="771525" cy="365125"/>
          </a:xfrm>
        </p:spPr>
        <p:txBody>
          <a:bodyPr/>
          <a:lstStyle>
            <a:lvl1pPr>
              <a:defRPr/>
            </a:lvl1pPr>
          </a:lstStyle>
          <a:p>
            <a:pPr>
              <a:defRPr/>
            </a:pPr>
            <a:fld id="{4B1517B6-960B-BD42-86F8-068FEC494CA4}" type="slidenum">
              <a:rPr lang="en-US"/>
              <a:pPr>
                <a:defRPr/>
              </a:pPr>
              <a:t>‹#›</a:t>
            </a:fld>
            <a:endParaRPr lang="en-US"/>
          </a:p>
        </p:txBody>
      </p:sp>
    </p:spTree>
    <p:extLst>
      <p:ext uri="{BB962C8B-B14F-4D97-AF65-F5344CB8AC3E}">
        <p14:creationId xmlns:p14="http://schemas.microsoft.com/office/powerpoint/2010/main" val="53204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0BEEF406-BFE3-694D-AA8D-8737D8F5FF48}" type="datetimeFigureOut">
              <a:rPr lang="en-US"/>
              <a:pPr>
                <a:defRPr/>
              </a:pPr>
              <a:t>4/17/19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919849-4D4B-4448-AB58-18E5A262CD0C}" type="slidenum">
              <a:rPr lang="en-US"/>
              <a:pPr>
                <a:defRPr/>
              </a:pPr>
              <a:t>‹#›</a:t>
            </a:fld>
            <a:endParaRPr lang="en-US"/>
          </a:p>
        </p:txBody>
      </p:sp>
    </p:spTree>
    <p:extLst>
      <p:ext uri="{BB962C8B-B14F-4D97-AF65-F5344CB8AC3E}">
        <p14:creationId xmlns:p14="http://schemas.microsoft.com/office/powerpoint/2010/main" val="179858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BEEFCC36-7EEB-6B42-A5FE-0D2AD1EA9E35}" type="datetimeFigureOut">
              <a:rPr lang="en-US"/>
              <a:pPr>
                <a:defRPr/>
              </a:pPr>
              <a:t>4/17/19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33C011-BAC5-4643-B5C7-28919421C827}" type="slidenum">
              <a:rPr lang="en-US"/>
              <a:pPr>
                <a:defRPr/>
              </a:pPr>
              <a:t>‹#›</a:t>
            </a:fld>
            <a:endParaRPr lang="en-US"/>
          </a:p>
        </p:txBody>
      </p:sp>
    </p:spTree>
    <p:extLst>
      <p:ext uri="{BB962C8B-B14F-4D97-AF65-F5344CB8AC3E}">
        <p14:creationId xmlns:p14="http://schemas.microsoft.com/office/powerpoint/2010/main" val="1370939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p:nvPr/>
        </p:nvSpPr>
        <p:spPr>
          <a:xfrm>
            <a:off x="903288" y="731838"/>
            <a:ext cx="609600" cy="585787"/>
          </a:xfrm>
          <a:prstGeom prst="rect">
            <a:avLst/>
          </a:prstGeom>
        </p:spPr>
        <p:txBody>
          <a:bodyPr anchor="ctr"/>
          <a:lstStyle>
            <a:lvl1pPr>
              <a:defRPr>
                <a:solidFill>
                  <a:schemeClr val="tx1"/>
                </a:solidFill>
                <a:latin typeface="Tw Cen MT" charset="0"/>
              </a:defRPr>
            </a:lvl1pPr>
            <a:lvl2pPr marL="742950" indent="-285750">
              <a:defRPr>
                <a:solidFill>
                  <a:schemeClr val="tx1"/>
                </a:solidFill>
                <a:latin typeface="Tw Cen MT" charset="0"/>
              </a:defRPr>
            </a:lvl2pPr>
            <a:lvl3pPr marL="1143000" indent="-228600">
              <a:defRPr>
                <a:solidFill>
                  <a:schemeClr val="tx1"/>
                </a:solidFill>
                <a:latin typeface="Tw Cen MT" charset="0"/>
              </a:defRPr>
            </a:lvl3pPr>
            <a:lvl4pPr marL="1600200" indent="-228600">
              <a:defRPr>
                <a:solidFill>
                  <a:schemeClr val="tx1"/>
                </a:solidFill>
                <a:latin typeface="Tw Cen MT" charset="0"/>
              </a:defRPr>
            </a:lvl4pPr>
            <a:lvl5pPr marL="2057400" indent="-228600">
              <a:defRPr>
                <a:solidFill>
                  <a:schemeClr val="tx1"/>
                </a:solidFill>
                <a:latin typeface="Tw Cen MT" charset="0"/>
              </a:defRPr>
            </a:lvl5pPr>
            <a:lvl6pPr marL="2514600" indent="-228600" defTabSz="457200" eaLnBrk="0" fontAlgn="base" hangingPunct="0">
              <a:spcBef>
                <a:spcPct val="0"/>
              </a:spcBef>
              <a:spcAft>
                <a:spcPct val="0"/>
              </a:spcAft>
              <a:defRPr>
                <a:solidFill>
                  <a:schemeClr val="tx1"/>
                </a:solidFill>
                <a:latin typeface="Tw Cen MT" charset="0"/>
              </a:defRPr>
            </a:lvl6pPr>
            <a:lvl7pPr marL="2971800" indent="-228600" defTabSz="457200" eaLnBrk="0" fontAlgn="base" hangingPunct="0">
              <a:spcBef>
                <a:spcPct val="0"/>
              </a:spcBef>
              <a:spcAft>
                <a:spcPct val="0"/>
              </a:spcAft>
              <a:defRPr>
                <a:solidFill>
                  <a:schemeClr val="tx1"/>
                </a:solidFill>
                <a:latin typeface="Tw Cen MT" charset="0"/>
              </a:defRPr>
            </a:lvl7pPr>
            <a:lvl8pPr marL="3429000" indent="-228600" defTabSz="457200" eaLnBrk="0" fontAlgn="base" hangingPunct="0">
              <a:spcBef>
                <a:spcPct val="0"/>
              </a:spcBef>
              <a:spcAft>
                <a:spcPct val="0"/>
              </a:spcAft>
              <a:defRPr>
                <a:solidFill>
                  <a:schemeClr val="tx1"/>
                </a:solidFill>
                <a:latin typeface="Tw Cen MT" charset="0"/>
              </a:defRPr>
            </a:lvl8pPr>
            <a:lvl9pPr marL="3886200" indent="-228600" defTabSz="457200" eaLnBrk="0" fontAlgn="base" hangingPunct="0">
              <a:spcBef>
                <a:spcPct val="0"/>
              </a:spcBef>
              <a:spcAft>
                <a:spcPct val="0"/>
              </a:spcAft>
              <a:defRPr>
                <a:solidFill>
                  <a:schemeClr val="tx1"/>
                </a:solidFill>
                <a:latin typeface="Tw Cen MT" charset="0"/>
              </a:defRPr>
            </a:lvl9pPr>
          </a:lstStyle>
          <a:p>
            <a:pPr algn="r" eaLnBrk="1" hangingPunct="1"/>
            <a:r>
              <a:rPr lang="en-US" altLang="x-none" sz="8000">
                <a:ea typeface="Trebuchet MS" charset="0"/>
                <a:cs typeface="Trebuchet MS" charset="0"/>
              </a:rPr>
              <a:t>“</a:t>
            </a:r>
          </a:p>
        </p:txBody>
      </p:sp>
      <p:sp>
        <p:nvSpPr>
          <p:cNvPr id="6" name="TextBox 5"/>
          <p:cNvSpPr txBox="1"/>
          <p:nvPr/>
        </p:nvSpPr>
        <p:spPr>
          <a:xfrm>
            <a:off x="10537825" y="2765425"/>
            <a:ext cx="609600" cy="584200"/>
          </a:xfrm>
          <a:prstGeom prst="rect">
            <a:avLst/>
          </a:prstGeom>
        </p:spPr>
        <p:txBody>
          <a:bodyPr anchor="ctr"/>
          <a:lstStyle>
            <a:lvl1pPr>
              <a:defRPr>
                <a:solidFill>
                  <a:schemeClr val="tx1"/>
                </a:solidFill>
                <a:latin typeface="Tw Cen MT" charset="0"/>
              </a:defRPr>
            </a:lvl1pPr>
            <a:lvl2pPr marL="742950" indent="-285750">
              <a:defRPr>
                <a:solidFill>
                  <a:schemeClr val="tx1"/>
                </a:solidFill>
                <a:latin typeface="Tw Cen MT" charset="0"/>
              </a:defRPr>
            </a:lvl2pPr>
            <a:lvl3pPr marL="1143000" indent="-228600">
              <a:defRPr>
                <a:solidFill>
                  <a:schemeClr val="tx1"/>
                </a:solidFill>
                <a:latin typeface="Tw Cen MT" charset="0"/>
              </a:defRPr>
            </a:lvl3pPr>
            <a:lvl4pPr marL="1600200" indent="-228600">
              <a:defRPr>
                <a:solidFill>
                  <a:schemeClr val="tx1"/>
                </a:solidFill>
                <a:latin typeface="Tw Cen MT" charset="0"/>
              </a:defRPr>
            </a:lvl4pPr>
            <a:lvl5pPr marL="2057400" indent="-228600">
              <a:defRPr>
                <a:solidFill>
                  <a:schemeClr val="tx1"/>
                </a:solidFill>
                <a:latin typeface="Tw Cen MT" charset="0"/>
              </a:defRPr>
            </a:lvl5pPr>
            <a:lvl6pPr marL="2514600" indent="-228600" defTabSz="457200" eaLnBrk="0" fontAlgn="base" hangingPunct="0">
              <a:spcBef>
                <a:spcPct val="0"/>
              </a:spcBef>
              <a:spcAft>
                <a:spcPct val="0"/>
              </a:spcAft>
              <a:defRPr>
                <a:solidFill>
                  <a:schemeClr val="tx1"/>
                </a:solidFill>
                <a:latin typeface="Tw Cen MT" charset="0"/>
              </a:defRPr>
            </a:lvl6pPr>
            <a:lvl7pPr marL="2971800" indent="-228600" defTabSz="457200" eaLnBrk="0" fontAlgn="base" hangingPunct="0">
              <a:spcBef>
                <a:spcPct val="0"/>
              </a:spcBef>
              <a:spcAft>
                <a:spcPct val="0"/>
              </a:spcAft>
              <a:defRPr>
                <a:solidFill>
                  <a:schemeClr val="tx1"/>
                </a:solidFill>
                <a:latin typeface="Tw Cen MT" charset="0"/>
              </a:defRPr>
            </a:lvl7pPr>
            <a:lvl8pPr marL="3429000" indent="-228600" defTabSz="457200" eaLnBrk="0" fontAlgn="base" hangingPunct="0">
              <a:spcBef>
                <a:spcPct val="0"/>
              </a:spcBef>
              <a:spcAft>
                <a:spcPct val="0"/>
              </a:spcAft>
              <a:defRPr>
                <a:solidFill>
                  <a:schemeClr val="tx1"/>
                </a:solidFill>
                <a:latin typeface="Tw Cen MT" charset="0"/>
              </a:defRPr>
            </a:lvl8pPr>
            <a:lvl9pPr marL="3886200" indent="-228600" defTabSz="457200" eaLnBrk="0" fontAlgn="base" hangingPunct="0">
              <a:spcBef>
                <a:spcPct val="0"/>
              </a:spcBef>
              <a:spcAft>
                <a:spcPct val="0"/>
              </a:spcAft>
              <a:defRPr>
                <a:solidFill>
                  <a:schemeClr val="tx1"/>
                </a:solidFill>
                <a:latin typeface="Tw Cen MT" charset="0"/>
              </a:defRPr>
            </a:lvl9pPr>
          </a:lstStyle>
          <a:p>
            <a:pPr algn="r" eaLnBrk="1" hangingPunct="1"/>
            <a:r>
              <a:rPr lang="en-US" altLang="x-none" sz="8000">
                <a:ea typeface="Trebuchet MS" charset="0"/>
                <a:cs typeface="Trebuchet MS" charset="0"/>
              </a:rPr>
              <a:t>”</a:t>
            </a:r>
          </a:p>
        </p:txBody>
      </p:sp>
      <p:sp>
        <p:nvSpPr>
          <p:cNvPr id="2" name="Title 1"/>
          <p:cNvSpPr>
            <a:spLocks noGrp="1"/>
          </p:cNvSpPr>
          <p:nvPr>
            <p:ph type="title"/>
          </p:nvPr>
        </p:nvSpPr>
        <p:spPr>
          <a:xfrm>
            <a:off x="1446212" y="609599"/>
            <a:ext cx="9302752" cy="2748429"/>
          </a:xfrm>
        </p:spPr>
        <p:txBody>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Date Placeholder 4"/>
          <p:cNvSpPr>
            <a:spLocks noGrp="1"/>
          </p:cNvSpPr>
          <p:nvPr>
            <p:ph type="dt" sz="half" idx="14"/>
          </p:nvPr>
        </p:nvSpPr>
        <p:spPr/>
        <p:txBody>
          <a:bodyPr/>
          <a:lstStyle>
            <a:lvl1pPr>
              <a:defRPr/>
            </a:lvl1pPr>
          </a:lstStyle>
          <a:p>
            <a:pPr>
              <a:defRPr/>
            </a:pPr>
            <a:fld id="{0B6DB185-9BC1-D345-A8E5-CF95BBFACF01}" type="datetimeFigureOut">
              <a:rPr lang="en-US"/>
              <a:pPr>
                <a:defRPr/>
              </a:pPr>
              <a:t>4/17/19</a:t>
            </a:fld>
            <a:endParaRPr lang="en-US"/>
          </a:p>
        </p:txBody>
      </p:sp>
      <p:sp>
        <p:nvSpPr>
          <p:cNvPr id="8" name="Footer Placeholder 5"/>
          <p:cNvSpPr>
            <a:spLocks noGrp="1"/>
          </p:cNvSpPr>
          <p:nvPr>
            <p:ph type="ftr" sz="quarter" idx="15"/>
          </p:nvPr>
        </p:nvSpPr>
        <p:spPr/>
        <p:txBody>
          <a:bodyPr/>
          <a:lstStyle>
            <a:lvl1pPr>
              <a:defRPr/>
            </a:lvl1pPr>
          </a:lstStyle>
          <a:p>
            <a:pPr>
              <a:defRPr/>
            </a:pPr>
            <a:endParaRPr lang="en-US"/>
          </a:p>
        </p:txBody>
      </p:sp>
      <p:sp>
        <p:nvSpPr>
          <p:cNvPr id="9" name="Slide Number Placeholder 6"/>
          <p:cNvSpPr>
            <a:spLocks noGrp="1"/>
          </p:cNvSpPr>
          <p:nvPr>
            <p:ph type="sldNum" sz="quarter" idx="16"/>
          </p:nvPr>
        </p:nvSpPr>
        <p:spPr/>
        <p:txBody>
          <a:bodyPr/>
          <a:lstStyle>
            <a:lvl1pPr>
              <a:defRPr/>
            </a:lvl1pPr>
          </a:lstStyle>
          <a:p>
            <a:pPr>
              <a:defRPr/>
            </a:pPr>
            <a:fld id="{596B186F-63C8-3F4A-90B5-9355C8543FF4}" type="slidenum">
              <a:rPr lang="en-US"/>
              <a:pPr>
                <a:defRPr/>
              </a:pPr>
              <a:t>‹#›</a:t>
            </a:fld>
            <a:endParaRPr lang="en-US"/>
          </a:p>
        </p:txBody>
      </p:sp>
    </p:spTree>
    <p:extLst>
      <p:ext uri="{BB962C8B-B14F-4D97-AF65-F5344CB8AC3E}">
        <p14:creationId xmlns:p14="http://schemas.microsoft.com/office/powerpoint/2010/main" val="25670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300E8352-E64F-4A4F-9783-F81F78E858BA}" type="datetimeFigureOut">
              <a:rPr lang="en-US"/>
              <a:pPr>
                <a:defRPr/>
              </a:pPr>
              <a:t>4/17/19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FCC219-DCC0-8C4F-A3F6-F0320F8819E1}" type="slidenum">
              <a:rPr lang="en-US"/>
              <a:pPr>
                <a:defRPr/>
              </a:pPr>
              <a:t>‹#›</a:t>
            </a:fld>
            <a:endParaRPr lang="en-US"/>
          </a:p>
        </p:txBody>
      </p:sp>
    </p:spTree>
    <p:extLst>
      <p:ext uri="{BB962C8B-B14F-4D97-AF65-F5344CB8AC3E}">
        <p14:creationId xmlns:p14="http://schemas.microsoft.com/office/powerpoint/2010/main" val="1036480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3" name="Date Placeholder 3"/>
          <p:cNvSpPr>
            <a:spLocks noGrp="1"/>
          </p:cNvSpPr>
          <p:nvPr>
            <p:ph type="dt" sz="half" idx="18"/>
          </p:nvPr>
        </p:nvSpPr>
        <p:spPr/>
        <p:txBody>
          <a:bodyPr/>
          <a:lstStyle>
            <a:lvl1pPr>
              <a:defRPr/>
            </a:lvl1pPr>
          </a:lstStyle>
          <a:p>
            <a:pPr>
              <a:defRPr/>
            </a:pPr>
            <a:fld id="{01E18432-AC69-374E-82FC-F44E6ACB19C0}" type="datetimeFigureOut">
              <a:rPr lang="en-US"/>
              <a:pPr>
                <a:defRPr/>
              </a:pPr>
              <a:t>4/17/19</a:t>
            </a:fld>
            <a:endParaRPr lang="en-US"/>
          </a:p>
        </p:txBody>
      </p:sp>
      <p:sp>
        <p:nvSpPr>
          <p:cNvPr id="14" name="Footer Placeholder 4"/>
          <p:cNvSpPr>
            <a:spLocks noGrp="1"/>
          </p:cNvSpPr>
          <p:nvPr>
            <p:ph type="ftr" sz="quarter" idx="19"/>
          </p:nvPr>
        </p:nvSpPr>
        <p:spPr/>
        <p:txBody>
          <a:bodyPr/>
          <a:lstStyle>
            <a:lvl1pPr>
              <a:defRPr/>
            </a:lvl1pPr>
          </a:lstStyle>
          <a:p>
            <a:pPr>
              <a:defRPr/>
            </a:pPr>
            <a:endParaRPr lang="en-US"/>
          </a:p>
        </p:txBody>
      </p:sp>
      <p:sp>
        <p:nvSpPr>
          <p:cNvPr id="16" name="Slide Number Placeholder 5"/>
          <p:cNvSpPr>
            <a:spLocks noGrp="1"/>
          </p:cNvSpPr>
          <p:nvPr>
            <p:ph type="sldNum" sz="quarter" idx="20"/>
          </p:nvPr>
        </p:nvSpPr>
        <p:spPr/>
        <p:txBody>
          <a:bodyPr/>
          <a:lstStyle>
            <a:lvl1pPr>
              <a:defRPr/>
            </a:lvl1pPr>
          </a:lstStyle>
          <a:p>
            <a:pPr>
              <a:defRPr/>
            </a:pPr>
            <a:fld id="{B6A5A8B3-C2C8-BA4C-8ED9-146AFDF2BC87}" type="slidenum">
              <a:rPr lang="en-US"/>
              <a:pPr>
                <a:defRPr/>
              </a:pPr>
              <a:t>‹#›</a:t>
            </a:fld>
            <a:endParaRPr lang="en-US"/>
          </a:p>
        </p:txBody>
      </p:sp>
    </p:spTree>
    <p:extLst>
      <p:ext uri="{BB962C8B-B14F-4D97-AF65-F5344CB8AC3E}">
        <p14:creationId xmlns:p14="http://schemas.microsoft.com/office/powerpoint/2010/main" val="1894894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2000" dirty="0"/>
            </a:lvl1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1141413" y="4980858"/>
            <a:ext cx="3195240" cy="81784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2000" dirty="0"/>
            </a:lvl1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4487593" y="4980857"/>
            <a:ext cx="3200400" cy="81034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2000" dirty="0"/>
            </a:lvl1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7852442" y="4980854"/>
            <a:ext cx="3194968" cy="810345"/>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3"/>
          <p:cNvSpPr>
            <a:spLocks noGrp="1"/>
          </p:cNvSpPr>
          <p:nvPr>
            <p:ph type="dt" sz="half" idx="23"/>
          </p:nvPr>
        </p:nvSpPr>
        <p:spPr/>
        <p:txBody>
          <a:bodyPr/>
          <a:lstStyle>
            <a:lvl1pPr>
              <a:defRPr/>
            </a:lvl1pPr>
          </a:lstStyle>
          <a:p>
            <a:pPr>
              <a:defRPr/>
            </a:pPr>
            <a:fld id="{76F14487-B612-8742-91B8-E3C603FAA339}" type="datetimeFigureOut">
              <a:rPr lang="en-US"/>
              <a:pPr>
                <a:defRPr/>
              </a:pPr>
              <a:t>4/17/19</a:t>
            </a:fld>
            <a:endParaRPr lang="en-US"/>
          </a:p>
        </p:txBody>
      </p:sp>
      <p:sp>
        <p:nvSpPr>
          <p:cNvPr id="13" name="Footer Placeholder 4"/>
          <p:cNvSpPr>
            <a:spLocks noGrp="1"/>
          </p:cNvSpPr>
          <p:nvPr>
            <p:ph type="ftr" sz="quarter" idx="24"/>
          </p:nvPr>
        </p:nvSpPr>
        <p:spPr/>
        <p:txBody>
          <a:bodyPr/>
          <a:lstStyle>
            <a:lvl1pPr>
              <a:defRPr/>
            </a:lvl1pPr>
          </a:lstStyle>
          <a:p>
            <a:pPr>
              <a:defRPr/>
            </a:pPr>
            <a:endParaRPr lang="en-US"/>
          </a:p>
        </p:txBody>
      </p:sp>
      <p:sp>
        <p:nvSpPr>
          <p:cNvPr id="14" name="Slide Number Placeholder 5"/>
          <p:cNvSpPr>
            <a:spLocks noGrp="1"/>
          </p:cNvSpPr>
          <p:nvPr>
            <p:ph type="sldNum" sz="quarter" idx="25"/>
          </p:nvPr>
        </p:nvSpPr>
        <p:spPr/>
        <p:txBody>
          <a:bodyPr/>
          <a:lstStyle>
            <a:lvl1pPr>
              <a:defRPr/>
            </a:lvl1pPr>
          </a:lstStyle>
          <a:p>
            <a:pPr>
              <a:defRPr/>
            </a:pPr>
            <a:fld id="{3FC1F102-F0EA-6E46-AA4C-21715E53573D}" type="slidenum">
              <a:rPr lang="en-US"/>
              <a:pPr>
                <a:defRPr/>
              </a:pPr>
              <a:t>‹#›</a:t>
            </a:fld>
            <a:endParaRPr lang="en-US"/>
          </a:p>
        </p:txBody>
      </p:sp>
    </p:spTree>
    <p:extLst>
      <p:ext uri="{BB962C8B-B14F-4D97-AF65-F5344CB8AC3E}">
        <p14:creationId xmlns:p14="http://schemas.microsoft.com/office/powerpoint/2010/main" val="307611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A1A09D9-97CB-6247-8DF8-7B886E4AC83F}" type="datetimeFigureOut">
              <a:rPr lang="en-US"/>
              <a:pPr>
                <a:defRPr/>
              </a:pPr>
              <a:t>4/17/19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68A8B6-9405-BB4F-9B08-051CF858584D}" type="slidenum">
              <a:rPr lang="en-US"/>
              <a:pPr>
                <a:defRPr/>
              </a:pPr>
              <a:t>‹#›</a:t>
            </a:fld>
            <a:endParaRPr lang="en-US"/>
          </a:p>
        </p:txBody>
      </p:sp>
    </p:spTree>
    <p:extLst>
      <p:ext uri="{BB962C8B-B14F-4D97-AF65-F5344CB8AC3E}">
        <p14:creationId xmlns:p14="http://schemas.microsoft.com/office/powerpoint/2010/main" val="10376279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0C207CB-1136-E547-91F3-EEF6C3D5E47B}" type="datetimeFigureOut">
              <a:rPr lang="en-US"/>
              <a:pPr>
                <a:defRPr/>
              </a:pPr>
              <a:t>4/17/19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C19422-02FB-B044-8D45-95687B2E8E96}" type="slidenum">
              <a:rPr lang="en-US"/>
              <a:pPr>
                <a:defRPr/>
              </a:pPr>
              <a:t>‹#›</a:t>
            </a:fld>
            <a:endParaRPr lang="en-US"/>
          </a:p>
        </p:txBody>
      </p:sp>
    </p:spTree>
    <p:extLst>
      <p:ext uri="{BB962C8B-B14F-4D97-AF65-F5344CB8AC3E}">
        <p14:creationId xmlns:p14="http://schemas.microsoft.com/office/powerpoint/2010/main" val="184584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D542BDE-5F46-2B4A-ADAB-C0630740BAE1}" type="datetimeFigureOut">
              <a:rPr lang="en-US"/>
              <a:pPr>
                <a:defRPr/>
              </a:pPr>
              <a:t>4/17/19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84283E-B9B6-C14D-8443-837E2E352EE7}" type="slidenum">
              <a:rPr lang="en-US"/>
              <a:pPr>
                <a:defRPr/>
              </a:pPr>
              <a:t>‹#›</a:t>
            </a:fld>
            <a:endParaRPr lang="en-US"/>
          </a:p>
        </p:txBody>
      </p:sp>
    </p:spTree>
    <p:extLst>
      <p:ext uri="{BB962C8B-B14F-4D97-AF65-F5344CB8AC3E}">
        <p14:creationId xmlns:p14="http://schemas.microsoft.com/office/powerpoint/2010/main" val="721986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AF478137-33D4-BB4E-8E75-72546C544DBA}" type="datetimeFigureOut">
              <a:rPr lang="en-US"/>
              <a:pPr>
                <a:defRPr/>
              </a:pPr>
              <a:t>4/17/19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F871E7-1E1D-7B4C-A605-5CF4FCE912AD}" type="slidenum">
              <a:rPr lang="en-US"/>
              <a:pPr>
                <a:defRPr/>
              </a:pPr>
              <a:t>‹#›</a:t>
            </a:fld>
            <a:endParaRPr lang="en-US"/>
          </a:p>
        </p:txBody>
      </p:sp>
    </p:spTree>
    <p:extLst>
      <p:ext uri="{BB962C8B-B14F-4D97-AF65-F5344CB8AC3E}">
        <p14:creationId xmlns:p14="http://schemas.microsoft.com/office/powerpoint/2010/main" val="1142449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053282F-A915-4745-8428-3CC80A46DAAA}" type="datetimeFigureOut">
              <a:rPr lang="en-US"/>
              <a:pPr>
                <a:defRPr/>
              </a:pPr>
              <a:t>4/17/19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B911AD-BC29-D144-8062-C8FF1D5C7C9C}" type="slidenum">
              <a:rPr lang="en-US"/>
              <a:pPr>
                <a:defRPr/>
              </a:pPr>
              <a:t>‹#›</a:t>
            </a:fld>
            <a:endParaRPr lang="en-US"/>
          </a:p>
        </p:txBody>
      </p:sp>
    </p:spTree>
    <p:extLst>
      <p:ext uri="{BB962C8B-B14F-4D97-AF65-F5344CB8AC3E}">
        <p14:creationId xmlns:p14="http://schemas.microsoft.com/office/powerpoint/2010/main" val="49739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8EDE0DA-4B55-B042-94BF-033343F220E9}" type="datetimeFigureOut">
              <a:rPr lang="en-US"/>
              <a:pPr>
                <a:defRPr/>
              </a:pPr>
              <a:t>4/17/19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927DC1-D164-1843-AD75-F0CD1D148FC8}" type="slidenum">
              <a:rPr lang="en-US"/>
              <a:pPr>
                <a:defRPr/>
              </a:pPr>
              <a:t>‹#›</a:t>
            </a:fld>
            <a:endParaRPr lang="en-US"/>
          </a:p>
        </p:txBody>
      </p:sp>
    </p:spTree>
    <p:extLst>
      <p:ext uri="{BB962C8B-B14F-4D97-AF65-F5344CB8AC3E}">
        <p14:creationId xmlns:p14="http://schemas.microsoft.com/office/powerpoint/2010/main" val="165166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378DF01-5369-EE45-B226-42F9E73101F4}" type="datetimeFigureOut">
              <a:rPr lang="en-US"/>
              <a:pPr>
                <a:defRPr/>
              </a:pPr>
              <a:t>4/17/19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B2FF4F-B806-194B-8BD5-64B10B459F54}" type="slidenum">
              <a:rPr lang="en-US"/>
              <a:pPr>
                <a:defRPr/>
              </a:pPr>
              <a:t>‹#›</a:t>
            </a:fld>
            <a:endParaRPr lang="en-US"/>
          </a:p>
        </p:txBody>
      </p:sp>
    </p:spTree>
    <p:extLst>
      <p:ext uri="{BB962C8B-B14F-4D97-AF65-F5344CB8AC3E}">
        <p14:creationId xmlns:p14="http://schemas.microsoft.com/office/powerpoint/2010/main" val="1109461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741929-2723-B341-9B2D-B237A498F80C}" type="datetimeFigureOut">
              <a:rPr lang="en-US"/>
              <a:pPr>
                <a:defRPr/>
              </a:pPr>
              <a:t>4/17/19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CE4AEEC-04E4-2942-9753-9AA04AB6603B}" type="slidenum">
              <a:rPr lang="en-US"/>
              <a:pPr>
                <a:defRPr/>
              </a:pPr>
              <a:t>‹#›</a:t>
            </a:fld>
            <a:endParaRPr lang="en-US"/>
          </a:p>
        </p:txBody>
      </p:sp>
    </p:spTree>
    <p:extLst>
      <p:ext uri="{BB962C8B-B14F-4D97-AF65-F5344CB8AC3E}">
        <p14:creationId xmlns:p14="http://schemas.microsoft.com/office/powerpoint/2010/main" val="12085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692340D7-1B75-6A49-B017-AA876C13095D}" type="datetimeFigureOut">
              <a:rPr lang="en-US"/>
              <a:pPr>
                <a:defRPr/>
              </a:pPr>
              <a:t>4/17/19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C504D1-6861-364C-B3BE-B982EBE2F4DB}" type="slidenum">
              <a:rPr lang="en-US"/>
              <a:pPr>
                <a:defRPr/>
              </a:pPr>
              <a:t>‹#›</a:t>
            </a:fld>
            <a:endParaRPr lang="en-US"/>
          </a:p>
        </p:txBody>
      </p:sp>
    </p:spTree>
    <p:extLst>
      <p:ext uri="{BB962C8B-B14F-4D97-AF65-F5344CB8AC3E}">
        <p14:creationId xmlns:p14="http://schemas.microsoft.com/office/powerpoint/2010/main" val="1861535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E84C130B-BE53-D64C-B664-EE0D07E8749E}" type="datetimeFigureOut">
              <a:rPr lang="en-US"/>
              <a:pPr>
                <a:defRPr/>
              </a:pPr>
              <a:t>4/17/19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E768B1-96DB-6D43-8612-C7840A282B68}" type="slidenum">
              <a:rPr lang="en-US"/>
              <a:pPr>
                <a:defRPr/>
              </a:pPr>
              <a:t>‹#›</a:t>
            </a:fld>
            <a:endParaRPr lang="en-US"/>
          </a:p>
        </p:txBody>
      </p:sp>
    </p:spTree>
    <p:extLst>
      <p:ext uri="{BB962C8B-B14F-4D97-AF65-F5344CB8AC3E}">
        <p14:creationId xmlns:p14="http://schemas.microsoft.com/office/powerpoint/2010/main" val="139794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7"/>
          <p:cNvGrpSpPr>
            <a:grpSpLocks/>
          </p:cNvGrpSpPr>
          <p:nvPr/>
        </p:nvGrpSpPr>
        <p:grpSpPr bwMode="auto">
          <a:xfrm>
            <a:off x="-14288" y="0"/>
            <a:ext cx="12053888" cy="6858000"/>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extLst>
            </p:spPr>
          </p:sp>
        </p:grpSp>
      </p:grpSp>
      <p:sp>
        <p:nvSpPr>
          <p:cNvPr id="2" name="Title Placeholder 1"/>
          <p:cNvSpPr>
            <a:spLocks noGrp="1"/>
          </p:cNvSpPr>
          <p:nvPr>
            <p:ph type="title"/>
          </p:nvPr>
        </p:nvSpPr>
        <p:spPr>
          <a:xfrm>
            <a:off x="1141413" y="619125"/>
            <a:ext cx="9906000" cy="1477963"/>
          </a:xfrm>
          <a:prstGeom prst="rect">
            <a:avLst/>
          </a:prstGeom>
        </p:spPr>
        <p:txBody>
          <a:bodyPr vert="horz" lIns="91440" tIns="45720" rIns="91440" bIns="45720" rtlCol="0" anchor="ctr">
            <a:normAutofit/>
          </a:bodyPr>
          <a:lstStyle/>
          <a:p>
            <a:endParaRPr lang="en-US" dirty="0"/>
          </a:p>
        </p:txBody>
      </p:sp>
      <p:sp>
        <p:nvSpPr>
          <p:cNvPr id="1029" name="Text Placeholder 2"/>
          <p:cNvSpPr>
            <a:spLocks noGrp="1"/>
          </p:cNvSpPr>
          <p:nvPr>
            <p:ph type="body" idx="1"/>
          </p:nvPr>
        </p:nvSpPr>
        <p:spPr bwMode="auto">
          <a:xfrm>
            <a:off x="1141413" y="2249488"/>
            <a:ext cx="9906000" cy="354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7456488" y="5883275"/>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chemeClr val="tx1">
                    <a:tint val="75000"/>
                  </a:schemeClr>
                </a:solidFill>
                <a:latin typeface="+mn-lt"/>
              </a:defRPr>
            </a:lvl1pPr>
          </a:lstStyle>
          <a:p>
            <a:pPr>
              <a:defRPr/>
            </a:pPr>
            <a:fld id="{526C0829-0F08-494B-A194-832B72F46F46}" type="datetimeFigureOut">
              <a:rPr lang="en-US"/>
              <a:pPr>
                <a:defRPr/>
              </a:pPr>
              <a:t>4/17/19</a:t>
            </a:fld>
            <a:endParaRPr lang="en-US"/>
          </a:p>
        </p:txBody>
      </p:sp>
      <p:sp>
        <p:nvSpPr>
          <p:cNvPr id="5" name="Footer Placeholder 4"/>
          <p:cNvSpPr>
            <a:spLocks noGrp="1"/>
          </p:cNvSpPr>
          <p:nvPr>
            <p:ph type="ftr" sz="quarter" idx="3"/>
          </p:nvPr>
        </p:nvSpPr>
        <p:spPr>
          <a:xfrm>
            <a:off x="1141413" y="5883275"/>
            <a:ext cx="6238875" cy="365125"/>
          </a:xfrm>
          <a:prstGeom prst="rect">
            <a:avLst/>
          </a:prstGeom>
        </p:spPr>
        <p:txBody>
          <a:bodyPr vert="horz" lIns="91440" tIns="45720" rIns="91440" bIns="45720" rtlCol="0" anchor="ctr"/>
          <a:lstStyle>
            <a:lvl1pPr algn="l" eaLnBrk="1" fontAlgn="auto" hangingPunct="1">
              <a:spcBef>
                <a:spcPts val="0"/>
              </a:spcBef>
              <a:spcAft>
                <a:spcPts val="0"/>
              </a:spcAft>
              <a:defRPr sz="1050" cap="all" baseline="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10275888" y="5883275"/>
            <a:ext cx="771525"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chemeClr val="tx1">
                    <a:tint val="75000"/>
                  </a:schemeClr>
                </a:solidFill>
                <a:latin typeface="+mn-lt"/>
              </a:defRPr>
            </a:lvl1pPr>
          </a:lstStyle>
          <a:p>
            <a:pPr>
              <a:defRPr/>
            </a:pPr>
            <a:fld id="{220249F5-EAF9-C446-9B42-1EBF70DBFC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00"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 id="2147484101" r:id="rId12"/>
    <p:sldLayoutId id="2147484095" r:id="rId13"/>
    <p:sldLayoutId id="2147484096" r:id="rId14"/>
    <p:sldLayoutId id="2147484097" r:id="rId15"/>
    <p:sldLayoutId id="2147484098" r:id="rId16"/>
    <p:sldLayoutId id="2147484099" r:id="rId17"/>
  </p:sldLayoutIdLst>
  <p:txStyles>
    <p:titleStyle>
      <a:lvl1pPr algn="l" rtl="0" eaLnBrk="0" fontAlgn="base" hangingPunct="0">
        <a:lnSpc>
          <a:spcPct val="90000"/>
        </a:lnSpc>
        <a:spcBef>
          <a:spcPct val="0"/>
        </a:spcBef>
        <a:spcAft>
          <a:spcPct val="0"/>
        </a:spcAft>
        <a:defRPr sz="3600" kern="1200" cap="all">
          <a:solidFill>
            <a:schemeClr val="tx1"/>
          </a:solidFill>
          <a:latin typeface="+mj-lt"/>
          <a:ea typeface="+mj-ea"/>
          <a:cs typeface="+mj-cs"/>
        </a:defRPr>
      </a:lvl1pPr>
      <a:lvl2pPr algn="l" rtl="0" eaLnBrk="0" fontAlgn="base" hangingPunct="0">
        <a:lnSpc>
          <a:spcPct val="90000"/>
        </a:lnSpc>
        <a:spcBef>
          <a:spcPct val="0"/>
        </a:spcBef>
        <a:spcAft>
          <a:spcPct val="0"/>
        </a:spcAft>
        <a:defRPr sz="3600">
          <a:solidFill>
            <a:schemeClr val="tx1"/>
          </a:solidFill>
          <a:latin typeface="Tw Cen MT"/>
        </a:defRPr>
      </a:lvl2pPr>
      <a:lvl3pPr algn="l" rtl="0" eaLnBrk="0" fontAlgn="base" hangingPunct="0">
        <a:lnSpc>
          <a:spcPct val="90000"/>
        </a:lnSpc>
        <a:spcBef>
          <a:spcPct val="0"/>
        </a:spcBef>
        <a:spcAft>
          <a:spcPct val="0"/>
        </a:spcAft>
        <a:defRPr sz="3600">
          <a:solidFill>
            <a:schemeClr val="tx1"/>
          </a:solidFill>
          <a:latin typeface="Tw Cen MT"/>
        </a:defRPr>
      </a:lvl3pPr>
      <a:lvl4pPr algn="l" rtl="0" eaLnBrk="0" fontAlgn="base" hangingPunct="0">
        <a:lnSpc>
          <a:spcPct val="90000"/>
        </a:lnSpc>
        <a:spcBef>
          <a:spcPct val="0"/>
        </a:spcBef>
        <a:spcAft>
          <a:spcPct val="0"/>
        </a:spcAft>
        <a:defRPr sz="3600">
          <a:solidFill>
            <a:schemeClr val="tx1"/>
          </a:solidFill>
          <a:latin typeface="Tw Cen MT"/>
        </a:defRPr>
      </a:lvl4pPr>
      <a:lvl5pPr algn="l" rtl="0" eaLnBrk="0" fontAlgn="base" hangingPunct="0">
        <a:lnSpc>
          <a:spcPct val="90000"/>
        </a:lnSpc>
        <a:spcBef>
          <a:spcPct val="0"/>
        </a:spcBef>
        <a:spcAft>
          <a:spcPct val="0"/>
        </a:spcAft>
        <a:defRPr sz="3600">
          <a:solidFill>
            <a:schemeClr val="tx1"/>
          </a:solidFill>
          <a:latin typeface="Tw Cen MT"/>
        </a:defRPr>
      </a:lvl5pPr>
      <a:lvl6pPr marL="457200" algn="l" rtl="0" fontAlgn="base">
        <a:lnSpc>
          <a:spcPct val="90000"/>
        </a:lnSpc>
        <a:spcBef>
          <a:spcPct val="0"/>
        </a:spcBef>
        <a:spcAft>
          <a:spcPct val="0"/>
        </a:spcAft>
        <a:defRPr sz="3600">
          <a:solidFill>
            <a:schemeClr val="tx1"/>
          </a:solidFill>
          <a:latin typeface="Tw Cen MT"/>
        </a:defRPr>
      </a:lvl6pPr>
      <a:lvl7pPr marL="914400" algn="l" rtl="0" fontAlgn="base">
        <a:lnSpc>
          <a:spcPct val="90000"/>
        </a:lnSpc>
        <a:spcBef>
          <a:spcPct val="0"/>
        </a:spcBef>
        <a:spcAft>
          <a:spcPct val="0"/>
        </a:spcAft>
        <a:defRPr sz="3600">
          <a:solidFill>
            <a:schemeClr val="tx1"/>
          </a:solidFill>
          <a:latin typeface="Tw Cen MT"/>
        </a:defRPr>
      </a:lvl7pPr>
      <a:lvl8pPr marL="1371600" algn="l" rtl="0" fontAlgn="base">
        <a:lnSpc>
          <a:spcPct val="90000"/>
        </a:lnSpc>
        <a:spcBef>
          <a:spcPct val="0"/>
        </a:spcBef>
        <a:spcAft>
          <a:spcPct val="0"/>
        </a:spcAft>
        <a:defRPr sz="3600">
          <a:solidFill>
            <a:schemeClr val="tx1"/>
          </a:solidFill>
          <a:latin typeface="Tw Cen MT"/>
        </a:defRPr>
      </a:lvl8pPr>
      <a:lvl9pPr marL="1828800" algn="l" rtl="0" fontAlgn="base">
        <a:lnSpc>
          <a:spcPct val="90000"/>
        </a:lnSpc>
        <a:spcBef>
          <a:spcPct val="0"/>
        </a:spcBef>
        <a:spcAft>
          <a:spcPct val="0"/>
        </a:spcAft>
        <a:defRPr sz="3600">
          <a:solidFill>
            <a:schemeClr val="tx1"/>
          </a:solidFill>
          <a:latin typeface="Tw Cen MT"/>
        </a:defRPr>
      </a:lvl9pPr>
    </p:titleStyle>
    <p:bodyStyle>
      <a:lvl1pPr marL="228600" indent="-228600" algn="l" rtl="0" eaLnBrk="0" fontAlgn="base" hangingPunct="0">
        <a:lnSpc>
          <a:spcPct val="120000"/>
        </a:lnSpc>
        <a:spcBef>
          <a:spcPts val="1000"/>
        </a:spcBef>
        <a:spcAft>
          <a:spcPct val="0"/>
        </a:spcAft>
        <a:buSzPct val="125000"/>
        <a:buFont typeface="Arial" charset="0"/>
        <a:buChar char="•"/>
        <a:defRPr sz="2400" kern="1200">
          <a:solidFill>
            <a:schemeClr val="tx1"/>
          </a:solidFill>
          <a:latin typeface="+mn-lt"/>
          <a:ea typeface="+mn-ea"/>
          <a:cs typeface="+mn-cs"/>
        </a:defRPr>
      </a:lvl1pPr>
      <a:lvl2pPr marL="685800" indent="-228600" algn="l" rtl="0" eaLnBrk="0" fontAlgn="base" hangingPunct="0">
        <a:lnSpc>
          <a:spcPct val="120000"/>
        </a:lnSpc>
        <a:spcBef>
          <a:spcPts val="500"/>
        </a:spcBef>
        <a:spcAft>
          <a:spcPct val="0"/>
        </a:spcAft>
        <a:buSzPct val="125000"/>
        <a:buFont typeface="Arial" charset="0"/>
        <a:buChar char="•"/>
        <a:defRPr sz="2000" kern="1200">
          <a:solidFill>
            <a:schemeClr val="tx1"/>
          </a:solidFill>
          <a:latin typeface="+mn-lt"/>
          <a:ea typeface="+mn-ea"/>
          <a:cs typeface="+mn-cs"/>
        </a:defRPr>
      </a:lvl2pPr>
      <a:lvl3pPr marL="1143000" indent="-228600" algn="l" rtl="0" eaLnBrk="0" fontAlgn="base" hangingPunct="0">
        <a:lnSpc>
          <a:spcPct val="120000"/>
        </a:lnSpc>
        <a:spcBef>
          <a:spcPts val="500"/>
        </a:spcBef>
        <a:spcAft>
          <a:spcPct val="0"/>
        </a:spcAft>
        <a:buSzPct val="125000"/>
        <a:buFont typeface="Arial" charset="0"/>
        <a:buChar char="•"/>
        <a:defRPr kern="1200">
          <a:solidFill>
            <a:schemeClr val="tx1"/>
          </a:solidFill>
          <a:latin typeface="+mn-lt"/>
          <a:ea typeface="+mn-ea"/>
          <a:cs typeface="+mn-cs"/>
        </a:defRPr>
      </a:lvl3pPr>
      <a:lvl4pPr marL="1600200" indent="-228600" algn="l" rtl="0" eaLnBrk="0" fontAlgn="base" hangingPunct="0">
        <a:lnSpc>
          <a:spcPct val="120000"/>
        </a:lnSpc>
        <a:spcBef>
          <a:spcPts val="500"/>
        </a:spcBef>
        <a:spcAft>
          <a:spcPct val="0"/>
        </a:spcAft>
        <a:buSzPct val="125000"/>
        <a:buFont typeface="Arial" charset="0"/>
        <a:buChar char="•"/>
        <a:defRPr sz="1600" kern="1200">
          <a:solidFill>
            <a:schemeClr val="tx1"/>
          </a:solidFill>
          <a:latin typeface="+mn-lt"/>
          <a:ea typeface="+mn-ea"/>
          <a:cs typeface="+mn-cs"/>
        </a:defRPr>
      </a:lvl4pPr>
      <a:lvl5pPr marL="2057400" indent="-228600" algn="l" rtl="0" eaLnBrk="0" fontAlgn="base" hangingPunct="0">
        <a:lnSpc>
          <a:spcPct val="120000"/>
        </a:lnSpc>
        <a:spcBef>
          <a:spcPts val="500"/>
        </a:spcBef>
        <a:spcAft>
          <a:spcPct val="0"/>
        </a:spcAft>
        <a:buSzPct val="125000"/>
        <a:buFont typeface="Arial"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444C3-9B20-514F-9748-C8616E873D34}"/>
              </a:ext>
            </a:extLst>
          </p:cNvPr>
          <p:cNvSpPr>
            <a:spLocks noGrp="1"/>
          </p:cNvSpPr>
          <p:nvPr>
            <p:ph type="title"/>
          </p:nvPr>
        </p:nvSpPr>
        <p:spPr>
          <a:xfrm>
            <a:off x="1158038" y="2639117"/>
            <a:ext cx="9906000" cy="2161483"/>
          </a:xfrm>
        </p:spPr>
        <p:txBody>
          <a:bodyPr>
            <a:normAutofit fontScale="90000"/>
          </a:bodyPr>
          <a:lstStyle/>
          <a:p>
            <a:pPr algn="ctr"/>
            <a:r>
              <a:rPr lang="en-US" dirty="0"/>
              <a:t>NYC Quantum Computing meetup</a:t>
            </a:r>
            <a:br>
              <a:rPr lang="en-US" dirty="0"/>
            </a:br>
            <a:br>
              <a:rPr lang="en-US" dirty="0"/>
            </a:br>
            <a:r>
              <a:rPr lang="en-US" dirty="0"/>
              <a:t>APRIL 17, 2019</a:t>
            </a:r>
            <a:br>
              <a:rPr lang="en-US" dirty="0"/>
            </a:br>
            <a:br>
              <a:rPr lang="en-US" dirty="0"/>
            </a:br>
            <a:r>
              <a:rPr lang="en-US" dirty="0"/>
              <a:t>Organizers: Steve </a:t>
            </a:r>
            <a:r>
              <a:rPr lang="en-US" dirty="0" err="1"/>
              <a:t>willis</a:t>
            </a:r>
            <a:r>
              <a:rPr lang="en-US" dirty="0"/>
              <a:t> &amp; Steve </a:t>
            </a:r>
            <a:r>
              <a:rPr lang="en-US" dirty="0" err="1"/>
              <a:t>Yalovister</a:t>
            </a:r>
            <a:br>
              <a:rPr lang="en-US" dirty="0"/>
            </a:br>
            <a:br>
              <a:rPr lang="en-US" dirty="0"/>
            </a:br>
            <a:r>
              <a:rPr lang="en-US" dirty="0"/>
              <a:t>HOSTED BY JIM WILLIAMS, ET AL Microsoft</a:t>
            </a:r>
          </a:p>
        </p:txBody>
      </p:sp>
    </p:spTree>
    <p:extLst>
      <p:ext uri="{BB962C8B-B14F-4D97-AF65-F5344CB8AC3E}">
        <p14:creationId xmlns:p14="http://schemas.microsoft.com/office/powerpoint/2010/main" val="3659605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3CA23-9311-EB49-905F-0B1E6C93AB1B}"/>
              </a:ext>
            </a:extLst>
          </p:cNvPr>
          <p:cNvSpPr>
            <a:spLocks noGrp="1"/>
          </p:cNvSpPr>
          <p:nvPr>
            <p:ph type="title"/>
          </p:nvPr>
        </p:nvSpPr>
        <p:spPr>
          <a:xfrm>
            <a:off x="1143000" y="1749425"/>
            <a:ext cx="9906000" cy="1477963"/>
          </a:xfrm>
        </p:spPr>
        <p:txBody>
          <a:bodyPr>
            <a:normAutofit/>
          </a:bodyPr>
          <a:lstStyle/>
          <a:p>
            <a:pPr algn="ctr"/>
            <a:r>
              <a:rPr lang="en-US" dirty="0"/>
              <a:t>Antonio </a:t>
            </a:r>
            <a:r>
              <a:rPr lang="en-US" dirty="0" err="1"/>
              <a:t>Mezzacapo</a:t>
            </a:r>
            <a:br>
              <a:rPr lang="en-US" dirty="0"/>
            </a:br>
            <a:r>
              <a:rPr lang="en-US" dirty="0"/>
              <a:t>IBM</a:t>
            </a:r>
          </a:p>
        </p:txBody>
      </p:sp>
      <p:sp>
        <p:nvSpPr>
          <p:cNvPr id="3" name="TextBox 2">
            <a:extLst>
              <a:ext uri="{FF2B5EF4-FFF2-40B4-BE49-F238E27FC236}">
                <a16:creationId xmlns:a16="http://schemas.microsoft.com/office/drawing/2014/main" id="{9CBF5BC6-11BD-9C4B-A9D6-A464499AF149}"/>
              </a:ext>
            </a:extLst>
          </p:cNvPr>
          <p:cNvSpPr txBox="1"/>
          <p:nvPr/>
        </p:nvSpPr>
        <p:spPr>
          <a:xfrm>
            <a:off x="1764506" y="3670301"/>
            <a:ext cx="9043988" cy="2585323"/>
          </a:xfrm>
          <a:prstGeom prst="rect">
            <a:avLst/>
          </a:prstGeom>
          <a:noFill/>
        </p:spPr>
        <p:txBody>
          <a:bodyPr wrap="square" rtlCol="0">
            <a:spAutoFit/>
          </a:bodyPr>
          <a:lstStyle/>
          <a:p>
            <a:r>
              <a:rPr lang="en-US" dirty="0"/>
              <a:t>Antonio </a:t>
            </a:r>
            <a:r>
              <a:rPr lang="en-US" dirty="0" err="1"/>
              <a:t>Mezzacapo</a:t>
            </a:r>
            <a:r>
              <a:rPr lang="en-US" dirty="0"/>
              <a:t> is currently a research staff member in the Quantum computing theory group at IBM T. J. Watson Research Center. His main focuses are the development of new quantum algorithms targeting interacting many body systems, and modeling of quantum devices. He has worked on the design of the </a:t>
            </a:r>
            <a:r>
              <a:rPr lang="en-US" dirty="0" err="1"/>
              <a:t>Qiskit</a:t>
            </a:r>
            <a:r>
              <a:rPr lang="en-US" dirty="0"/>
              <a:t> Aqua and </a:t>
            </a:r>
            <a:r>
              <a:rPr lang="en-US" dirty="0" err="1"/>
              <a:t>Qiskit</a:t>
            </a:r>
            <a:r>
              <a:rPr lang="en-US" dirty="0"/>
              <a:t> chemistry software packages for quantum computing. He has a master degree from Naples University, where he worked on condensed matter systems and topological qubits, and a PhD in physics from the University of Basque Country with focus on quantum simulations, trapped-ion and circuit-QED based quantum systems. After his PhD he joined IBM Research as a postdoctoral researcher, then as a research scientist and research staff member.</a:t>
            </a:r>
          </a:p>
        </p:txBody>
      </p:sp>
    </p:spTree>
    <p:extLst>
      <p:ext uri="{BB962C8B-B14F-4D97-AF65-F5344CB8AC3E}">
        <p14:creationId xmlns:p14="http://schemas.microsoft.com/office/powerpoint/2010/main" val="518870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787" y="349135"/>
            <a:ext cx="9906000" cy="1477963"/>
          </a:xfrm>
        </p:spPr>
        <p:txBody>
          <a:bodyPr/>
          <a:lstStyle/>
          <a:p>
            <a:pPr eaLnBrk="1" hangingPunct="1">
              <a:defRPr/>
            </a:pPr>
            <a:r>
              <a:rPr lang="en-US" dirty="0" err="1"/>
              <a:t>APRIl</a:t>
            </a:r>
            <a:r>
              <a:rPr lang="en-US" dirty="0"/>
              <a:t> 17, 2019 (#24)</a:t>
            </a:r>
          </a:p>
        </p:txBody>
      </p:sp>
      <p:sp>
        <p:nvSpPr>
          <p:cNvPr id="3" name="Content Placeholder 2"/>
          <p:cNvSpPr>
            <a:spLocks noGrp="1"/>
          </p:cNvSpPr>
          <p:nvPr>
            <p:ph idx="1"/>
          </p:nvPr>
        </p:nvSpPr>
        <p:spPr>
          <a:xfrm>
            <a:off x="1008410" y="1481081"/>
            <a:ext cx="9906000" cy="3541712"/>
          </a:xfrm>
        </p:spPr>
        <p:txBody>
          <a:bodyPr/>
          <a:lstStyle/>
          <a:p>
            <a:pPr eaLnBrk="1" hangingPunct="1">
              <a:buFont typeface="Arial" panose="020B0604020202020204" pitchFamily="34" charset="0"/>
              <a:buChar char="•"/>
              <a:defRPr/>
            </a:pPr>
            <a:r>
              <a:rPr lang="en-US" sz="2800" dirty="0"/>
              <a:t>Agenda</a:t>
            </a:r>
          </a:p>
          <a:p>
            <a:pPr lvl="1" eaLnBrk="1" hangingPunct="1">
              <a:buFont typeface="Arial" panose="020B0604020202020204" pitchFamily="34" charset="0"/>
              <a:buChar char="•"/>
              <a:defRPr/>
            </a:pPr>
            <a:r>
              <a:rPr lang="en-US" sz="2800" dirty="0"/>
              <a:t>Food/Pizza</a:t>
            </a:r>
          </a:p>
          <a:p>
            <a:pPr lvl="1" eaLnBrk="1" hangingPunct="1">
              <a:buFont typeface="Arial" panose="020B0604020202020204" pitchFamily="34" charset="0"/>
              <a:buChar char="•"/>
              <a:defRPr/>
            </a:pPr>
            <a:r>
              <a:rPr lang="en-US" sz="2800" dirty="0"/>
              <a:t>Introductions and thanks to </a:t>
            </a:r>
            <a:r>
              <a:rPr lang="en-US" sz="2800" b="1" dirty="0"/>
              <a:t>Microsoft</a:t>
            </a:r>
          </a:p>
          <a:p>
            <a:pPr lvl="1" eaLnBrk="1" hangingPunct="1">
              <a:buFont typeface="Arial" panose="020B0604020202020204" pitchFamily="34" charset="0"/>
              <a:buChar char="•"/>
              <a:defRPr/>
            </a:pPr>
            <a:r>
              <a:rPr lang="en-US" sz="2800" dirty="0"/>
              <a:t>Quick Intros &amp; Signup Sheet</a:t>
            </a:r>
          </a:p>
          <a:p>
            <a:pPr eaLnBrk="1" hangingPunct="1">
              <a:buFont typeface="Arial" panose="020B0604020202020204" pitchFamily="34" charset="0"/>
              <a:buChar char="•"/>
              <a:defRPr/>
            </a:pPr>
            <a:r>
              <a:rPr lang="en-US" sz="2800" dirty="0"/>
              <a:t>Presentations can be found at </a:t>
            </a:r>
            <a:r>
              <a:rPr lang="en-US" sz="2800" dirty="0" err="1"/>
              <a:t>github.com</a:t>
            </a:r>
            <a:r>
              <a:rPr lang="en-US" sz="2800" dirty="0"/>
              <a:t>/</a:t>
            </a:r>
            <a:r>
              <a:rPr lang="en-US" sz="2800" dirty="0" err="1"/>
              <a:t>NYCQuantumComputing</a:t>
            </a:r>
            <a:r>
              <a:rPr lang="en-US" sz="2800" dirty="0"/>
              <a:t> </a:t>
            </a:r>
          </a:p>
          <a:p>
            <a:pPr eaLnBrk="1" hangingPunct="1">
              <a:buFont typeface="Arial" panose="020B0604020202020204" pitchFamily="34" charset="0"/>
              <a:buChar char="•"/>
              <a:defRPr/>
            </a:pPr>
            <a:r>
              <a:rPr lang="en-US" sz="2800" dirty="0"/>
              <a:t>Twitter @</a:t>
            </a:r>
            <a:r>
              <a:rPr lang="en-US" sz="2800" dirty="0" err="1"/>
              <a:t>NYCQuantum</a:t>
            </a:r>
            <a:r>
              <a:rPr 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9FA10-1F4C-A84F-A6EF-4EE45EECACE9}"/>
              </a:ext>
            </a:extLst>
          </p:cNvPr>
          <p:cNvSpPr>
            <a:spLocks noGrp="1"/>
          </p:cNvSpPr>
          <p:nvPr>
            <p:ph type="title"/>
          </p:nvPr>
        </p:nvSpPr>
        <p:spPr/>
        <p:txBody>
          <a:bodyPr/>
          <a:lstStyle/>
          <a:p>
            <a:r>
              <a:rPr lang="en-US" dirty="0"/>
              <a:t>|Cambridge&gt; Quantum computing meetup</a:t>
            </a:r>
          </a:p>
        </p:txBody>
      </p:sp>
      <p:sp>
        <p:nvSpPr>
          <p:cNvPr id="3" name="Content Placeholder 2">
            <a:extLst>
              <a:ext uri="{FF2B5EF4-FFF2-40B4-BE49-F238E27FC236}">
                <a16:creationId xmlns:a16="http://schemas.microsoft.com/office/drawing/2014/main" id="{0E6156F5-183B-944C-8CC4-40B21842F104}"/>
              </a:ext>
            </a:extLst>
          </p:cNvPr>
          <p:cNvSpPr>
            <a:spLocks noGrp="1"/>
          </p:cNvSpPr>
          <p:nvPr>
            <p:ph idx="1"/>
          </p:nvPr>
        </p:nvSpPr>
        <p:spPr/>
        <p:txBody>
          <a:bodyPr/>
          <a:lstStyle/>
          <a:p>
            <a:r>
              <a:rPr lang="en-US" dirty="0"/>
              <a:t>First meeting somewhere in Cambridge or Boston this spring</a:t>
            </a:r>
          </a:p>
          <a:p>
            <a:r>
              <a:rPr lang="en-US" dirty="0"/>
              <a:t>Looking for speakers</a:t>
            </a:r>
          </a:p>
          <a:p>
            <a:r>
              <a:rPr lang="en-US" dirty="0"/>
              <a:t>Similar topics, approaches</a:t>
            </a:r>
          </a:p>
          <a:p>
            <a:r>
              <a:rPr lang="en-US" dirty="0"/>
              <a:t>Join us</a:t>
            </a:r>
          </a:p>
        </p:txBody>
      </p:sp>
    </p:spTree>
    <p:extLst>
      <p:ext uri="{BB962C8B-B14F-4D97-AF65-F5344CB8AC3E}">
        <p14:creationId xmlns:p14="http://schemas.microsoft.com/office/powerpoint/2010/main" val="444173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825" y="0"/>
            <a:ext cx="9906000" cy="1477963"/>
          </a:xfrm>
        </p:spPr>
        <p:txBody>
          <a:bodyPr/>
          <a:lstStyle/>
          <a:p>
            <a:pPr>
              <a:defRPr/>
            </a:pPr>
            <a:r>
              <a:rPr lang="en-US" dirty="0"/>
              <a:t>Recap 2017-2019</a:t>
            </a:r>
          </a:p>
        </p:txBody>
      </p:sp>
      <p:sp>
        <p:nvSpPr>
          <p:cNvPr id="22530" name="Content Placeholder 2"/>
          <p:cNvSpPr>
            <a:spLocks noGrp="1"/>
          </p:cNvSpPr>
          <p:nvPr>
            <p:ph idx="1"/>
          </p:nvPr>
        </p:nvSpPr>
        <p:spPr>
          <a:xfrm>
            <a:off x="856359" y="1258213"/>
            <a:ext cx="9906000" cy="3541712"/>
          </a:xfrm>
        </p:spPr>
        <p:txBody>
          <a:bodyPr/>
          <a:lstStyle/>
          <a:p>
            <a:r>
              <a:rPr lang="en-US" altLang="x-none" sz="2800" dirty="0"/>
              <a:t>2017-2018 </a:t>
            </a:r>
          </a:p>
          <a:p>
            <a:pPr lvl="1"/>
            <a:r>
              <a:rPr lang="en-US" altLang="x-none" sz="2400" dirty="0"/>
              <a:t>NYC Quantum Computing Retrospective </a:t>
            </a:r>
          </a:p>
          <a:p>
            <a:r>
              <a:rPr lang="en-US" altLang="x-none" sz="2800" dirty="0"/>
              <a:t>2017</a:t>
            </a:r>
          </a:p>
          <a:p>
            <a:pPr lvl="1"/>
            <a:r>
              <a:rPr lang="en-US" altLang="x-none" dirty="0"/>
              <a:t>Grover search, IBM’s Quantum Experience, math behind Grover, DWAVE technical presentation, Chris Monroe from IONQ, Quantum Entanglement, Bell’s Inequality, IBM presented QISKIT, Nathan </a:t>
            </a:r>
            <a:r>
              <a:rPr lang="en-US" altLang="x-none" dirty="0" err="1"/>
              <a:t>Weibe</a:t>
            </a:r>
            <a:r>
              <a:rPr lang="en-US" altLang="x-none" dirty="0"/>
              <a:t> from Microsoft, Shor Discussion </a:t>
            </a:r>
          </a:p>
          <a:p>
            <a:r>
              <a:rPr lang="en-US" altLang="x-none" sz="3200" dirty="0"/>
              <a:t>2018</a:t>
            </a:r>
          </a:p>
          <a:p>
            <a:pPr lvl="1"/>
            <a:r>
              <a:rPr lang="en-US" altLang="x-none" dirty="0"/>
              <a:t>Muir, </a:t>
            </a:r>
            <a:r>
              <a:rPr lang="en-US" altLang="x-none" dirty="0" err="1"/>
              <a:t>Javad</a:t>
            </a:r>
            <a:r>
              <a:rPr lang="en-US" altLang="x-none" dirty="0"/>
              <a:t>, Pavel, Simon, Nicole, Robert, Nick, Will Zeng, Andrei </a:t>
            </a:r>
            <a:r>
              <a:rPr lang="en-US" altLang="x-none" dirty="0" err="1"/>
              <a:t>Petrenko</a:t>
            </a:r>
            <a:r>
              <a:rPr lang="en-US" altLang="x-none" dirty="0"/>
              <a:t>, </a:t>
            </a:r>
            <a:r>
              <a:rPr lang="en-US" altLang="x-none" dirty="0" err="1"/>
              <a:t>Pouya</a:t>
            </a:r>
            <a:endParaRPr lang="en-US" altLang="x-none" dirty="0"/>
          </a:p>
          <a:p>
            <a:r>
              <a:rPr lang="en-US" altLang="x-none" sz="2800" dirty="0"/>
              <a:t>2019</a:t>
            </a:r>
          </a:p>
          <a:p>
            <a:pPr lvl="1"/>
            <a:r>
              <a:rPr lang="en-US" altLang="x-none" dirty="0"/>
              <a:t>Larry </a:t>
            </a:r>
            <a:r>
              <a:rPr lang="en-US" altLang="x-none" dirty="0" err="1"/>
              <a:t>Liebovitch</a:t>
            </a:r>
            <a:r>
              <a:rPr lang="en-US" altLang="x-none" dirty="0"/>
              <a:t> Refresher, </a:t>
            </a:r>
            <a:r>
              <a:rPr lang="en-US" dirty="0" err="1"/>
              <a:t>Aharon</a:t>
            </a:r>
            <a:r>
              <a:rPr lang="en-US" dirty="0"/>
              <a:t> </a:t>
            </a:r>
            <a:r>
              <a:rPr lang="en-US" dirty="0" err="1"/>
              <a:t>Brodutch</a:t>
            </a:r>
            <a:r>
              <a:rPr lang="en-US" dirty="0"/>
              <a:t> Agnostic labs, Tom Bromley</a:t>
            </a:r>
            <a:endParaRPr lang="en-US" altLang="x-none" dirty="0"/>
          </a:p>
          <a:p>
            <a:pPr lvl="1"/>
            <a:endParaRPr lang="en-US" altLang="x-none" sz="2400" dirty="0"/>
          </a:p>
          <a:p>
            <a:endParaRPr lang="en-US" altLang="x-non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870DD-330A-B241-B40D-AAE7F7A89A60}"/>
              </a:ext>
            </a:extLst>
          </p:cNvPr>
          <p:cNvSpPr>
            <a:spLocks noGrp="1"/>
          </p:cNvSpPr>
          <p:nvPr>
            <p:ph type="title"/>
          </p:nvPr>
        </p:nvSpPr>
        <p:spPr>
          <a:xfrm>
            <a:off x="1116475" y="2066838"/>
            <a:ext cx="10612783" cy="1477963"/>
          </a:xfrm>
        </p:spPr>
        <p:txBody>
          <a:bodyPr>
            <a:normAutofit fontScale="90000"/>
          </a:bodyPr>
          <a:lstStyle/>
          <a:p>
            <a:r>
              <a:rPr lang="en-US" dirty="0"/>
              <a:t>Last meeting</a:t>
            </a:r>
            <a:br>
              <a:rPr lang="en-US" dirty="0"/>
            </a:br>
            <a:r>
              <a:rPr lang="en-US" dirty="0"/>
              <a:t>MARCH 2019 </a:t>
            </a:r>
            <a:br>
              <a:rPr lang="en-US" dirty="0"/>
            </a:br>
            <a:r>
              <a:rPr lang="en-US" dirty="0"/>
              <a:t>TOM  BROMLEY - XANADU</a:t>
            </a:r>
            <a:br>
              <a:rPr lang="en-US" dirty="0"/>
            </a:br>
            <a:endParaRPr lang="en-US" dirty="0"/>
          </a:p>
        </p:txBody>
      </p:sp>
    </p:spTree>
    <p:extLst>
      <p:ext uri="{BB962C8B-B14F-4D97-AF65-F5344CB8AC3E}">
        <p14:creationId xmlns:p14="http://schemas.microsoft.com/office/powerpoint/2010/main" val="105461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8791" y="127029"/>
            <a:ext cx="9906000" cy="1477963"/>
          </a:xfrm>
        </p:spPr>
        <p:txBody>
          <a:bodyPr>
            <a:normAutofit/>
          </a:bodyPr>
          <a:lstStyle/>
          <a:p>
            <a:pPr eaLnBrk="1" hangingPunct="1">
              <a:defRPr/>
            </a:pPr>
            <a:r>
              <a:rPr lang="en-US" dirty="0"/>
              <a:t>2019</a:t>
            </a:r>
          </a:p>
        </p:txBody>
      </p:sp>
      <p:sp>
        <p:nvSpPr>
          <p:cNvPr id="3" name="Content Placeholder 2"/>
          <p:cNvSpPr>
            <a:spLocks noGrp="1"/>
          </p:cNvSpPr>
          <p:nvPr>
            <p:ph idx="1"/>
          </p:nvPr>
        </p:nvSpPr>
        <p:spPr>
          <a:xfrm>
            <a:off x="1210197" y="1280971"/>
            <a:ext cx="11108777" cy="3541712"/>
          </a:xfrm>
        </p:spPr>
        <p:txBody>
          <a:bodyPr/>
          <a:lstStyle/>
          <a:p>
            <a:pPr eaLnBrk="1" hangingPunct="1">
              <a:buFont typeface="Arial" panose="020B0604020202020204" pitchFamily="34" charset="0"/>
              <a:buChar char="•"/>
              <a:defRPr/>
            </a:pPr>
            <a:r>
              <a:rPr lang="en-US" dirty="0"/>
              <a:t>Wednesday, April 17 2019</a:t>
            </a:r>
          </a:p>
          <a:p>
            <a:pPr lvl="1" eaLnBrk="1" hangingPunct="1">
              <a:buFont typeface="Arial" panose="020B0604020202020204" pitchFamily="34" charset="0"/>
              <a:buChar char="•"/>
              <a:defRPr/>
            </a:pPr>
            <a:r>
              <a:rPr lang="en-US" sz="1800" dirty="0"/>
              <a:t>Antonio </a:t>
            </a:r>
            <a:r>
              <a:rPr lang="en-US" sz="1800" dirty="0" err="1"/>
              <a:t>Mezzacapo</a:t>
            </a:r>
            <a:r>
              <a:rPr lang="en-US" sz="1800" dirty="0"/>
              <a:t> (IBM) : Quantum Chemistry </a:t>
            </a:r>
          </a:p>
          <a:p>
            <a:pPr eaLnBrk="1" hangingPunct="1">
              <a:buFont typeface="Arial" panose="020B0604020202020204" pitchFamily="34" charset="0"/>
              <a:buChar char="•"/>
              <a:defRPr/>
            </a:pPr>
            <a:r>
              <a:rPr lang="en-US" sz="2000" i="1" dirty="0">
                <a:solidFill>
                  <a:srgbClr val="FF0000"/>
                </a:solidFill>
              </a:rPr>
              <a:t>Wednesday, May 1, 2019</a:t>
            </a:r>
          </a:p>
          <a:p>
            <a:pPr lvl="1" eaLnBrk="1" hangingPunct="1">
              <a:buFont typeface="Arial" panose="020B0604020202020204" pitchFamily="34" charset="0"/>
              <a:buChar char="•"/>
              <a:defRPr/>
            </a:pPr>
            <a:r>
              <a:rPr lang="en-US" sz="1800" i="1" dirty="0">
                <a:solidFill>
                  <a:srgbClr val="FF0000"/>
                </a:solidFill>
              </a:rPr>
              <a:t>Qubit Allocation and Optimization for NISQs</a:t>
            </a:r>
          </a:p>
          <a:p>
            <a:pPr eaLnBrk="1" hangingPunct="1">
              <a:buFont typeface="Arial" panose="020B0604020202020204" pitchFamily="34" charset="0"/>
              <a:buChar char="•"/>
              <a:defRPr/>
            </a:pPr>
            <a:r>
              <a:rPr lang="en-US" sz="2000" dirty="0"/>
              <a:t>Wednesday May 22, 2019</a:t>
            </a:r>
          </a:p>
          <a:p>
            <a:pPr lvl="1" eaLnBrk="1" hangingPunct="1">
              <a:buFont typeface="Arial" panose="020B0604020202020204" pitchFamily="34" charset="0"/>
              <a:buChar char="•"/>
              <a:defRPr/>
            </a:pPr>
            <a:r>
              <a:rPr lang="en-US" sz="1800" dirty="0"/>
              <a:t>Mirko Amico : Shor</a:t>
            </a:r>
          </a:p>
          <a:p>
            <a:pPr eaLnBrk="1" hangingPunct="1">
              <a:buFont typeface="Arial" panose="020B0604020202020204" pitchFamily="34" charset="0"/>
              <a:buChar char="•"/>
              <a:defRPr/>
            </a:pPr>
            <a:r>
              <a:rPr lang="en-US" sz="2200" dirty="0"/>
              <a:t>Wednesday, June 19, 2019</a:t>
            </a:r>
          </a:p>
          <a:p>
            <a:pPr lvl="1" eaLnBrk="1" hangingPunct="1">
              <a:buFont typeface="Arial" panose="020B0604020202020204" pitchFamily="34" charset="0"/>
              <a:buChar char="•"/>
              <a:defRPr/>
            </a:pPr>
            <a:r>
              <a:rPr lang="en-US" sz="1800" dirty="0"/>
              <a:t>/</a:t>
            </a:r>
            <a:r>
              <a:rPr lang="en-US" sz="1800" dirty="0" err="1"/>
              <a:t>tbd</a:t>
            </a:r>
            <a:r>
              <a:rPr lang="en-US" sz="1800" dirty="0"/>
              <a:t>/</a:t>
            </a:r>
          </a:p>
          <a:p>
            <a:pPr eaLnBrk="1" hangingPunct="1">
              <a:buFont typeface="Arial" panose="020B0604020202020204" pitchFamily="34" charset="0"/>
              <a:buChar char="•"/>
              <a:defRPr/>
            </a:pPr>
            <a:r>
              <a:rPr lang="en-US" sz="2000" dirty="0"/>
              <a:t>Perhaps some others in between monthly meetings….</a:t>
            </a:r>
          </a:p>
          <a:p>
            <a:pPr eaLnBrk="1" hangingPunct="1">
              <a:buFont typeface="Arial" panose="020B0604020202020204" pitchFamily="34" charset="0"/>
              <a:buChar char="•"/>
              <a:defRPr/>
            </a:pPr>
            <a:r>
              <a:rPr lang="en-US" sz="2000" dirty="0"/>
              <a:t>And yes, perhaps, live streaming….</a:t>
            </a:r>
          </a:p>
        </p:txBody>
      </p:sp>
    </p:spTree>
    <p:extLst>
      <p:ext uri="{BB962C8B-B14F-4D97-AF65-F5344CB8AC3E}">
        <p14:creationId xmlns:p14="http://schemas.microsoft.com/office/powerpoint/2010/main" val="260591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973" y="394682"/>
            <a:ext cx="9906000" cy="1477963"/>
          </a:xfrm>
        </p:spPr>
        <p:txBody>
          <a:bodyPr/>
          <a:lstStyle/>
          <a:p>
            <a:r>
              <a:rPr lang="en-US" dirty="0"/>
              <a:t>Always interested in speakers and topics</a:t>
            </a:r>
          </a:p>
        </p:txBody>
      </p:sp>
      <p:sp>
        <p:nvSpPr>
          <p:cNvPr id="3" name="Content Placeholder 2"/>
          <p:cNvSpPr>
            <a:spLocks noGrp="1"/>
          </p:cNvSpPr>
          <p:nvPr>
            <p:ph idx="1"/>
          </p:nvPr>
        </p:nvSpPr>
        <p:spPr>
          <a:xfrm>
            <a:off x="1489017" y="1492079"/>
            <a:ext cx="11006051" cy="3541712"/>
          </a:xfrm>
        </p:spPr>
        <p:txBody>
          <a:bodyPr/>
          <a:lstStyle/>
          <a:p>
            <a:r>
              <a:rPr lang="en-US" dirty="0"/>
              <a:t>Quantum Noise and Decoherence</a:t>
            </a:r>
          </a:p>
          <a:p>
            <a:r>
              <a:rPr lang="en-US" dirty="0"/>
              <a:t>Advanced topics </a:t>
            </a:r>
          </a:p>
          <a:p>
            <a:pPr lvl="1"/>
            <a:r>
              <a:rPr lang="en-US" dirty="0"/>
              <a:t>Quantum Machine Learning, Quantum Games, Quantum ”assist”, Blind Quantum Computing</a:t>
            </a:r>
          </a:p>
          <a:p>
            <a:r>
              <a:rPr lang="en-US" dirty="0"/>
              <a:t>Algorithm &amp; New Hardware</a:t>
            </a:r>
          </a:p>
          <a:p>
            <a:r>
              <a:rPr lang="en-US" dirty="0"/>
              <a:t>Quantum IDEs</a:t>
            </a:r>
          </a:p>
          <a:p>
            <a:r>
              <a:rPr lang="en-US" dirty="0"/>
              <a:t>Microsoft/Topological Quantum Computing</a:t>
            </a:r>
          </a:p>
          <a:p>
            <a:r>
              <a:rPr lang="en-US" dirty="0"/>
              <a:t>Investing in Quantum Computing </a:t>
            </a:r>
          </a:p>
          <a:p>
            <a:r>
              <a:rPr lang="en-US" dirty="0"/>
              <a:t>Financial Applications</a:t>
            </a:r>
          </a:p>
          <a:p>
            <a:r>
              <a:rPr lang="en-US" dirty="0"/>
              <a:t>What else? </a:t>
            </a:r>
          </a:p>
        </p:txBody>
      </p:sp>
    </p:spTree>
    <p:extLst>
      <p:ext uri="{BB962C8B-B14F-4D97-AF65-F5344CB8AC3E}">
        <p14:creationId xmlns:p14="http://schemas.microsoft.com/office/powerpoint/2010/main" val="596139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8CD14-3EB5-C04F-9481-5FB2CCCB0526}"/>
              </a:ext>
            </a:extLst>
          </p:cNvPr>
          <p:cNvSpPr>
            <a:spLocks noGrp="1"/>
          </p:cNvSpPr>
          <p:nvPr>
            <p:ph type="title"/>
          </p:nvPr>
        </p:nvSpPr>
        <p:spPr>
          <a:xfrm>
            <a:off x="1166351" y="87111"/>
            <a:ext cx="9906000" cy="1477963"/>
          </a:xfrm>
        </p:spPr>
        <p:txBody>
          <a:bodyPr/>
          <a:lstStyle/>
          <a:p>
            <a:r>
              <a:rPr lang="en-US" dirty="0" err="1"/>
              <a:t>Unitary.fund</a:t>
            </a:r>
            <a:r>
              <a:rPr lang="en-US" dirty="0"/>
              <a:t>  </a:t>
            </a:r>
          </a:p>
        </p:txBody>
      </p:sp>
      <p:sp>
        <p:nvSpPr>
          <p:cNvPr id="3" name="Content Placeholder 2">
            <a:extLst>
              <a:ext uri="{FF2B5EF4-FFF2-40B4-BE49-F238E27FC236}">
                <a16:creationId xmlns:a16="http://schemas.microsoft.com/office/drawing/2014/main" id="{4D47B353-38DE-5845-8F55-2E7BD125D436}"/>
              </a:ext>
            </a:extLst>
          </p:cNvPr>
          <p:cNvSpPr>
            <a:spLocks noGrp="1"/>
          </p:cNvSpPr>
          <p:nvPr>
            <p:ph idx="1"/>
          </p:nvPr>
        </p:nvSpPr>
        <p:spPr>
          <a:xfrm>
            <a:off x="1041661" y="1243647"/>
            <a:ext cx="9906000" cy="3541712"/>
          </a:xfrm>
        </p:spPr>
        <p:txBody>
          <a:bodyPr/>
          <a:lstStyle/>
          <a:p>
            <a:r>
              <a:rPr lang="en-US" b="1" dirty="0"/>
              <a:t>Unitary Fund: </a:t>
            </a:r>
          </a:p>
          <a:p>
            <a:pPr lvl="1"/>
            <a:r>
              <a:rPr lang="en-US" dirty="0"/>
              <a:t>Started earlier in 2018 “on the belief that the world will be a better place if quantum computing is accessible and open. To help this happen, we started with an easy-to-access grant program of $2k for open source quantum computing projects.”</a:t>
            </a:r>
          </a:p>
          <a:p>
            <a:r>
              <a:rPr lang="en-US" dirty="0"/>
              <a:t>Focus</a:t>
            </a:r>
          </a:p>
          <a:p>
            <a:pPr lvl="1"/>
            <a:r>
              <a:rPr lang="en-US" dirty="0"/>
              <a:t>contributing to an existing open source project</a:t>
            </a:r>
          </a:p>
          <a:p>
            <a:pPr lvl="1"/>
            <a:r>
              <a:rPr lang="en-US" dirty="0"/>
              <a:t>creating a new framework or tool</a:t>
            </a:r>
          </a:p>
          <a:p>
            <a:pPr lvl="1"/>
            <a:r>
              <a:rPr lang="en-US" dirty="0"/>
              <a:t>researching a new algorithm</a:t>
            </a:r>
          </a:p>
          <a:p>
            <a:pPr lvl="1"/>
            <a:r>
              <a:rPr lang="en-US" dirty="0"/>
              <a:t>applying an existing algorithm to a new problem</a:t>
            </a:r>
          </a:p>
          <a:p>
            <a:pPr lvl="1"/>
            <a:r>
              <a:rPr lang="en-US" dirty="0"/>
              <a:t>creating or curating a free dataset that others can use</a:t>
            </a:r>
          </a:p>
          <a:p>
            <a:pPr lvl="1"/>
            <a:r>
              <a:rPr lang="en-US" dirty="0"/>
              <a:t>educating, explaining, or otherwise helping people learn new or existing techniques</a:t>
            </a:r>
            <a:br>
              <a:rPr lang="en-US" dirty="0"/>
            </a:br>
            <a:endParaRPr lang="en-US" dirty="0"/>
          </a:p>
        </p:txBody>
      </p:sp>
    </p:spTree>
    <p:extLst>
      <p:ext uri="{BB962C8B-B14F-4D97-AF65-F5344CB8AC3E}">
        <p14:creationId xmlns:p14="http://schemas.microsoft.com/office/powerpoint/2010/main" val="3156731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16014-4AE3-814B-93C0-263C1D6C6515}"/>
              </a:ext>
            </a:extLst>
          </p:cNvPr>
          <p:cNvSpPr>
            <a:spLocks noGrp="1"/>
          </p:cNvSpPr>
          <p:nvPr>
            <p:ph type="title"/>
          </p:nvPr>
        </p:nvSpPr>
        <p:spPr/>
        <p:txBody>
          <a:bodyPr/>
          <a:lstStyle/>
          <a:p>
            <a:r>
              <a:rPr lang="en-US" dirty="0"/>
              <a:t>Intros and signup sheet</a:t>
            </a:r>
          </a:p>
        </p:txBody>
      </p:sp>
      <p:sp>
        <p:nvSpPr>
          <p:cNvPr id="3" name="Content Placeholder 2">
            <a:extLst>
              <a:ext uri="{FF2B5EF4-FFF2-40B4-BE49-F238E27FC236}">
                <a16:creationId xmlns:a16="http://schemas.microsoft.com/office/drawing/2014/main" id="{2E4DE92A-7540-5145-84E4-2C91BCB8F1E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121960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56304</TotalTime>
  <Words>570</Words>
  <Application>Microsoft Macintosh PowerPoint</Application>
  <PresentationFormat>Widescreen</PresentationFormat>
  <Paragraphs>59</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Tw Cen MT</vt:lpstr>
      <vt:lpstr>Circuit</vt:lpstr>
      <vt:lpstr>NYC Quantum Computing meetup  APRIL 17, 2019  Organizers: Steve willis &amp; Steve Yalovister  HOSTED BY JIM WILLIAMS, ET AL Microsoft</vt:lpstr>
      <vt:lpstr>APRIl 17, 2019 (#24)</vt:lpstr>
      <vt:lpstr>|Cambridge&gt; Quantum computing meetup</vt:lpstr>
      <vt:lpstr>Recap 2017-2019</vt:lpstr>
      <vt:lpstr>Last meeting MARCH 2019  TOM  BROMLEY - XANADU </vt:lpstr>
      <vt:lpstr>2019</vt:lpstr>
      <vt:lpstr>Always interested in speakers and topics</vt:lpstr>
      <vt:lpstr>Unitary.fund  </vt:lpstr>
      <vt:lpstr>Intros and signup sheet</vt:lpstr>
      <vt:lpstr>Antonio Mezzacapo IBM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Quantum computing</dc:title>
  <dc:creator>STEVE YALOVITSER</dc:creator>
  <cp:lastModifiedBy>Steven Willis</cp:lastModifiedBy>
  <cp:revision>351</cp:revision>
  <cp:lastPrinted>2018-09-17T13:16:28Z</cp:lastPrinted>
  <dcterms:created xsi:type="dcterms:W3CDTF">2017-02-28T01:20:52Z</dcterms:created>
  <dcterms:modified xsi:type="dcterms:W3CDTF">2019-04-18T11:01:51Z</dcterms:modified>
</cp:coreProperties>
</file>