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1"/>
  </p:sldMasterIdLst>
  <p:notesMasterIdLst>
    <p:notesMasterId r:id="rId16"/>
  </p:notesMasterIdLst>
  <p:handoutMasterIdLst>
    <p:handoutMasterId r:id="rId17"/>
  </p:handoutMasterIdLst>
  <p:sldIdLst>
    <p:sldId id="498" r:id="rId2"/>
    <p:sldId id="278" r:id="rId3"/>
    <p:sldId id="514" r:id="rId4"/>
    <p:sldId id="280" r:id="rId5"/>
    <p:sldId id="503" r:id="rId6"/>
    <p:sldId id="493" r:id="rId7"/>
    <p:sldId id="466" r:id="rId8"/>
    <p:sldId id="518" r:id="rId9"/>
    <p:sldId id="505" r:id="rId10"/>
    <p:sldId id="515" r:id="rId11"/>
    <p:sldId id="516" r:id="rId12"/>
    <p:sldId id="507" r:id="rId13"/>
    <p:sldId id="517" r:id="rId14"/>
    <p:sldId id="504" r:id="rId1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w Cen MT" charset="0"/>
        <a:ea typeface="+mn-ea"/>
        <a:cs typeface="+mn-cs"/>
      </a:defRPr>
    </a:lvl1pPr>
    <a:lvl2pPr marL="457200" algn="l" defTabSz="457200" rtl="0" eaLnBrk="0" fontAlgn="base" hangingPunct="0">
      <a:spcBef>
        <a:spcPct val="0"/>
      </a:spcBef>
      <a:spcAft>
        <a:spcPct val="0"/>
      </a:spcAft>
      <a:defRPr kern="1200">
        <a:solidFill>
          <a:schemeClr val="tx1"/>
        </a:solidFill>
        <a:latin typeface="Tw Cen MT" charset="0"/>
        <a:ea typeface="+mn-ea"/>
        <a:cs typeface="+mn-cs"/>
      </a:defRPr>
    </a:lvl2pPr>
    <a:lvl3pPr marL="914400" algn="l" defTabSz="457200" rtl="0" eaLnBrk="0" fontAlgn="base" hangingPunct="0">
      <a:spcBef>
        <a:spcPct val="0"/>
      </a:spcBef>
      <a:spcAft>
        <a:spcPct val="0"/>
      </a:spcAft>
      <a:defRPr kern="1200">
        <a:solidFill>
          <a:schemeClr val="tx1"/>
        </a:solidFill>
        <a:latin typeface="Tw Cen MT" charset="0"/>
        <a:ea typeface="+mn-ea"/>
        <a:cs typeface="+mn-cs"/>
      </a:defRPr>
    </a:lvl3pPr>
    <a:lvl4pPr marL="1371600" algn="l" defTabSz="457200" rtl="0" eaLnBrk="0" fontAlgn="base" hangingPunct="0">
      <a:spcBef>
        <a:spcPct val="0"/>
      </a:spcBef>
      <a:spcAft>
        <a:spcPct val="0"/>
      </a:spcAft>
      <a:defRPr kern="1200">
        <a:solidFill>
          <a:schemeClr val="tx1"/>
        </a:solidFill>
        <a:latin typeface="Tw Cen MT" charset="0"/>
        <a:ea typeface="+mn-ea"/>
        <a:cs typeface="+mn-cs"/>
      </a:defRPr>
    </a:lvl4pPr>
    <a:lvl5pPr marL="1828800" algn="l" defTabSz="457200" rtl="0" eaLnBrk="0" fontAlgn="base" hangingPunct="0">
      <a:spcBef>
        <a:spcPct val="0"/>
      </a:spcBef>
      <a:spcAft>
        <a:spcPct val="0"/>
      </a:spcAft>
      <a:defRPr kern="1200">
        <a:solidFill>
          <a:schemeClr val="tx1"/>
        </a:solidFill>
        <a:latin typeface="Tw Cen MT" charset="0"/>
        <a:ea typeface="+mn-ea"/>
        <a:cs typeface="+mn-cs"/>
      </a:defRPr>
    </a:lvl5pPr>
    <a:lvl6pPr marL="2286000" algn="l" defTabSz="914400" rtl="0" eaLnBrk="1" latinLnBrk="0" hangingPunct="1">
      <a:defRPr kern="1200">
        <a:solidFill>
          <a:schemeClr val="tx1"/>
        </a:solidFill>
        <a:latin typeface="Tw Cen MT" charset="0"/>
        <a:ea typeface="+mn-ea"/>
        <a:cs typeface="+mn-cs"/>
      </a:defRPr>
    </a:lvl6pPr>
    <a:lvl7pPr marL="2743200" algn="l" defTabSz="914400" rtl="0" eaLnBrk="1" latinLnBrk="0" hangingPunct="1">
      <a:defRPr kern="1200">
        <a:solidFill>
          <a:schemeClr val="tx1"/>
        </a:solidFill>
        <a:latin typeface="Tw Cen MT" charset="0"/>
        <a:ea typeface="+mn-ea"/>
        <a:cs typeface="+mn-cs"/>
      </a:defRPr>
    </a:lvl7pPr>
    <a:lvl8pPr marL="3200400" algn="l" defTabSz="914400" rtl="0" eaLnBrk="1" latinLnBrk="0" hangingPunct="1">
      <a:defRPr kern="1200">
        <a:solidFill>
          <a:schemeClr val="tx1"/>
        </a:solidFill>
        <a:latin typeface="Tw Cen MT" charset="0"/>
        <a:ea typeface="+mn-ea"/>
        <a:cs typeface="+mn-cs"/>
      </a:defRPr>
    </a:lvl8pPr>
    <a:lvl9pPr marL="3657600" algn="l" defTabSz="914400" rtl="0" eaLnBrk="1" latinLnBrk="0" hangingPunct="1">
      <a:defRPr kern="1200">
        <a:solidFill>
          <a:schemeClr val="tx1"/>
        </a:solidFill>
        <a:latin typeface="Tw Cen MT"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45" autoAdjust="0"/>
    <p:restoredTop sz="86379"/>
  </p:normalViewPr>
  <p:slideViewPr>
    <p:cSldViewPr snapToGrid="0">
      <p:cViewPr>
        <p:scale>
          <a:sx n="124" d="100"/>
          <a:sy n="124" d="100"/>
        </p:scale>
        <p:origin x="36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75" d="100"/>
        <a:sy n="175" d="100"/>
      </p:scale>
      <p:origin x="0" y="0"/>
    </p:cViewPr>
  </p:sorterViewPr>
  <p:notesViewPr>
    <p:cSldViewPr snapToGrid="0">
      <p:cViewPr varScale="1">
        <p:scale>
          <a:sx n="160" d="100"/>
          <a:sy n="160" d="100"/>
        </p:scale>
        <p:origin x="447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CC58626-4131-854F-8C3B-9EA21D20B0D2}" type="datetimeFigureOut">
              <a:rPr lang="en-US"/>
              <a:pPr>
                <a:defRPr/>
              </a:pPr>
              <a:t>6/18/19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034D00B-A8A2-D54A-BD90-328904BCD54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C5E2086A-64DE-AC47-91B2-6CA5C4D006AC}" type="datetimeFigureOut">
              <a:rPr lang="en-US"/>
              <a:pPr>
                <a:defRPr/>
              </a:pPr>
              <a:t>6/18/19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1FE5B822-F586-FC4A-B956-3DF387F7BDF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6813"/>
            <a:ext cx="5486400" cy="3086100"/>
          </a:xfrm>
        </p:spPr>
      </p:sp>
      <p:sp>
        <p:nvSpPr>
          <p:cNvPr id="3" name="Notes Placeholder 2"/>
          <p:cNvSpPr>
            <a:spLocks noGrp="1"/>
          </p:cNvSpPr>
          <p:nvPr>
            <p:ph type="body" idx="1"/>
          </p:nvPr>
        </p:nvSpPr>
        <p:spPr/>
        <p:txBody>
          <a:bodyPr/>
          <a:lstStyle/>
          <a:p>
            <a:r>
              <a:rPr lang="en-US" dirty="0"/>
              <a:t>Bio: Professor at City University of New York at Queens College and the Graduate Center and Adjunct Senior Research Scholar at Columbia University. Research studies on measurements and mathematical models of nonlinear complex systems in physics, biology, and social sciences. Previously, Interim Director of the Center for Complex Systems and Brain Sciences at Florida Atlantic University and Dean of the Division of Mathematics and Natural Sciences at Queens College, City University of New York.</a:t>
            </a:r>
          </a:p>
        </p:txBody>
      </p:sp>
      <p:sp>
        <p:nvSpPr>
          <p:cNvPr id="4" name="Slide Number Placeholder 3"/>
          <p:cNvSpPr>
            <a:spLocks noGrp="1"/>
          </p:cNvSpPr>
          <p:nvPr>
            <p:ph type="sldNum" sz="quarter" idx="5"/>
          </p:nvPr>
        </p:nvSpPr>
        <p:spPr/>
        <p:txBody>
          <a:bodyPr/>
          <a:lstStyle/>
          <a:p>
            <a:pPr>
              <a:defRPr/>
            </a:pPr>
            <a:fld id="{1FE5B822-F586-FC4A-B956-3DF387F7BDF2}" type="slidenum">
              <a:rPr lang="en-US" smtClean="0"/>
              <a:pPr>
                <a:defRPr/>
              </a:pPr>
              <a:t>14</a:t>
            </a:fld>
            <a:endParaRPr lang="en-US"/>
          </a:p>
        </p:txBody>
      </p:sp>
    </p:spTree>
    <p:extLst>
      <p:ext uri="{BB962C8B-B14F-4D97-AF65-F5344CB8AC3E}">
        <p14:creationId xmlns:p14="http://schemas.microsoft.com/office/powerpoint/2010/main" val="2611131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ROBO-FS\QuickDrops\JB\PPTX NG\Droplets\LightingOverla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 name="Rectangle 5"/>
            <p:cNvSpPr>
              <a:spLocks noChangeArrowheads="1"/>
            </p:cNvSpPr>
            <p:nvPr/>
          </p:nvSpPr>
          <p:spPr bwMode="auto">
            <a:xfrm>
              <a:off x="1209675" y="4763"/>
              <a:ext cx="23813" cy="2181225"/>
            </a:xfrm>
            <a:prstGeom prst="rect">
              <a:avLst/>
            </a:prstGeom>
            <a:grpFill/>
            <a:ln>
              <a:noFill/>
            </a:ln>
            <a:extLst>
              <a:ext uri="{91240B29-F687-4f45-9708-019B960494DF}"/>
            </a:extLst>
          </p:spPr>
        </p:sp>
        <p:sp>
          <p:nvSpPr>
            <p:cNvPr id="7"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8"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9" name="Rectangle 8"/>
            <p:cNvSpPr>
              <a:spLocks noChangeArrowheads="1"/>
            </p:cNvSpPr>
            <p:nvPr/>
          </p:nvSpPr>
          <p:spPr bwMode="auto">
            <a:xfrm>
              <a:off x="414338" y="9525"/>
              <a:ext cx="28575" cy="4481513"/>
            </a:xfrm>
            <a:prstGeom prst="rect">
              <a:avLst/>
            </a:prstGeom>
            <a:grpFill/>
            <a:ln>
              <a:noFill/>
            </a:ln>
            <a:extLst>
              <a:ext uri="{91240B29-F687-4f45-9708-019B960494DF}"/>
            </a:extLst>
          </p:spPr>
        </p:sp>
        <p:sp>
          <p:nvSpPr>
            <p:cNvPr id="10"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1"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extLst>
          </p:spPr>
        </p:sp>
        <p:sp>
          <p:nvSpPr>
            <p:cNvPr id="12"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extLst>
          </p:spPr>
        </p:sp>
        <p:sp>
          <p:nvSpPr>
            <p:cNvPr id="13"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14"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extLst>
          </p:spPr>
        </p:sp>
        <p:sp>
          <p:nvSpPr>
            <p:cNvPr id="15"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extLst>
          </p:spPr>
        </p:sp>
        <p:sp>
          <p:nvSpPr>
            <p:cNvPr id="16"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7"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8"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extLst>
          </p:spPr>
        </p:sp>
        <p:sp>
          <p:nvSpPr>
            <p:cNvPr id="19"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extLst>
          </p:spPr>
        </p:sp>
        <p:sp>
          <p:nvSpPr>
            <p:cNvPr id="20"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extLst>
          </p:spPr>
        </p:sp>
        <p:sp>
          <p:nvSpPr>
            <p:cNvPr id="21"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extLst>
          </p:spPr>
        </p:sp>
        <p:sp>
          <p:nvSpPr>
            <p:cNvPr id="22"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23"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extLst>
          </p:spPr>
        </p:sp>
        <p:sp>
          <p:nvSpPr>
            <p:cNvPr id="24"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extLst>
          </p:spPr>
        </p:sp>
        <p:sp>
          <p:nvSpPr>
            <p:cNvPr id="25"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extLst>
          </p:spPr>
        </p:sp>
        <p:sp>
          <p:nvSpPr>
            <p:cNvPr id="26"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extLst>
          </p:spPr>
        </p:sp>
        <p:sp>
          <p:nvSpPr>
            <p:cNvPr id="27"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28"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extLst>
          </p:spPr>
        </p:sp>
        <p:sp>
          <p:nvSpPr>
            <p:cNvPr id="29"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30"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extLst>
          </p:spPr>
        </p:sp>
        <p:sp>
          <p:nvSpPr>
            <p:cNvPr id="31"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2"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extLst>
          </p:spPr>
        </p:sp>
        <p:sp>
          <p:nvSpPr>
            <p:cNvPr id="33"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4" name="Rectangle 33"/>
            <p:cNvSpPr>
              <a:spLocks noChangeArrowheads="1"/>
            </p:cNvSpPr>
            <p:nvPr/>
          </p:nvSpPr>
          <p:spPr bwMode="auto">
            <a:xfrm>
              <a:off x="642938" y="6610350"/>
              <a:ext cx="23813" cy="242888"/>
            </a:xfrm>
            <a:prstGeom prst="rect">
              <a:avLst/>
            </a:prstGeom>
            <a:grpFill/>
            <a:ln>
              <a:noFill/>
            </a:ln>
            <a:extLst>
              <a:ext uri="{91240B29-F687-4f45-9708-019B960494DF}"/>
            </a:extLst>
          </p:spPr>
        </p:sp>
        <p:sp>
          <p:nvSpPr>
            <p:cNvPr id="35"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6"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extLst>
          </p:spPr>
        </p:sp>
        <p:sp>
          <p:nvSpPr>
            <p:cNvPr id="37"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extLst>
          </p:spPr>
        </p:sp>
        <p:sp>
          <p:nvSpPr>
            <p:cNvPr id="38"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extLst>
          </p:spPr>
        </p:sp>
        <p:sp>
          <p:nvSpPr>
            <p:cNvPr id="39"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extLst>
          </p:spPr>
        </p:sp>
        <p:sp>
          <p:nvSpPr>
            <p:cNvPr id="40"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extLst>
          </p:spPr>
        </p:sp>
        <p:sp>
          <p:nvSpPr>
            <p:cNvPr id="41"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extLst>
          </p:spPr>
        </p:sp>
        <p:sp>
          <p:nvSpPr>
            <p:cNvPr id="42"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extLst>
          </p:spPr>
        </p:sp>
        <p:sp>
          <p:nvSpPr>
            <p:cNvPr id="43"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extLst>
          </p:spPr>
        </p:sp>
        <p:sp>
          <p:nvSpPr>
            <p:cNvPr id="44"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extLst>
          </p:spPr>
        </p:sp>
        <p:sp>
          <p:nvSpPr>
            <p:cNvPr id="45"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extLst>
          </p:spPr>
        </p:sp>
        <p:sp>
          <p:nvSpPr>
            <p:cNvPr id="46" name="Rectangle 45"/>
            <p:cNvSpPr>
              <a:spLocks noChangeArrowheads="1"/>
            </p:cNvSpPr>
            <p:nvPr/>
          </p:nvSpPr>
          <p:spPr bwMode="auto">
            <a:xfrm>
              <a:off x="1228725" y="4662488"/>
              <a:ext cx="23813" cy="2181225"/>
            </a:xfrm>
            <a:prstGeom prst="rect">
              <a:avLst/>
            </a:prstGeom>
            <a:grpFill/>
            <a:ln>
              <a:noFill/>
            </a:ln>
            <a:extLst>
              <a:ext uri="{91240B29-F687-4f45-9708-019B960494DF}"/>
            </a:extLst>
          </p:spPr>
        </p:sp>
        <p:sp>
          <p:nvSpPr>
            <p:cNvPr id="47"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extLst>
          </p:spPr>
        </p:sp>
        <p:sp>
          <p:nvSpPr>
            <p:cNvPr id="48"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49"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extLst>
          </p:spPr>
        </p:sp>
        <p:sp>
          <p:nvSpPr>
            <p:cNvPr id="50"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51"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52"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extLst>
          </p:spPr>
        </p:sp>
        <p:sp>
          <p:nvSpPr>
            <p:cNvPr id="53"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extLst>
          </p:spPr>
        </p:sp>
        <p:sp>
          <p:nvSpPr>
            <p:cNvPr id="54"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55"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56"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extLst>
          </p:spPr>
        </p:sp>
        <p:sp>
          <p:nvSpPr>
            <p:cNvPr id="57"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extLst>
          </p:spPr>
        </p:sp>
        <p:sp>
          <p:nvSpPr>
            <p:cNvPr id="58"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extLst>
          </p:spPr>
        </p:sp>
        <p:sp>
          <p:nvSpPr>
            <p:cNvPr id="59"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extLst>
          </p:spPr>
        </p:sp>
      </p:grpSp>
      <p:sp>
        <p:nvSpPr>
          <p:cNvPr id="2" name="Title 1"/>
          <p:cNvSpPr>
            <a:spLocks noGrp="1"/>
          </p:cNvSpPr>
          <p:nvPr>
            <p:ph type="ctrTitle"/>
          </p:nvPr>
        </p:nvSpPr>
        <p:spPr>
          <a:xfrm>
            <a:off x="1876424" y="1122363"/>
            <a:ext cx="8791575" cy="2387600"/>
          </a:xfrm>
        </p:spPr>
        <p:txBody>
          <a:bodyPr anchor="b"/>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0" name="Date Placeholder 3"/>
          <p:cNvSpPr>
            <a:spLocks noGrp="1"/>
          </p:cNvSpPr>
          <p:nvPr>
            <p:ph type="dt" sz="half" idx="10"/>
          </p:nvPr>
        </p:nvSpPr>
        <p:spPr>
          <a:xfrm>
            <a:off x="7077075" y="5410200"/>
            <a:ext cx="2743200" cy="365125"/>
          </a:xfrm>
        </p:spPr>
        <p:txBody>
          <a:bodyPr/>
          <a:lstStyle>
            <a:lvl1pPr>
              <a:defRPr/>
            </a:lvl1pPr>
          </a:lstStyle>
          <a:p>
            <a:pPr>
              <a:defRPr/>
            </a:pPr>
            <a:fld id="{9B8EFD26-3F70-F440-BA2E-46B1F15B9BF9}" type="datetimeFigureOut">
              <a:rPr lang="en-US"/>
              <a:pPr>
                <a:defRPr/>
              </a:pPr>
              <a:t>6/18/19</a:t>
            </a:fld>
            <a:endParaRPr lang="en-US"/>
          </a:p>
        </p:txBody>
      </p:sp>
      <p:sp>
        <p:nvSpPr>
          <p:cNvPr id="61" name="Footer Placeholder 4"/>
          <p:cNvSpPr>
            <a:spLocks noGrp="1"/>
          </p:cNvSpPr>
          <p:nvPr>
            <p:ph type="ftr" sz="quarter" idx="11"/>
          </p:nvPr>
        </p:nvSpPr>
        <p:spPr>
          <a:xfrm>
            <a:off x="1876425" y="5410200"/>
            <a:ext cx="5124450" cy="365125"/>
          </a:xfrm>
        </p:spPr>
        <p:txBody>
          <a:bodyPr/>
          <a:lstStyle>
            <a:lvl1pPr>
              <a:defRPr/>
            </a:lvl1pPr>
          </a:lstStyle>
          <a:p>
            <a:pPr>
              <a:defRPr/>
            </a:pPr>
            <a:endParaRPr lang="en-US"/>
          </a:p>
        </p:txBody>
      </p:sp>
      <p:sp>
        <p:nvSpPr>
          <p:cNvPr id="62" name="Slide Number Placeholder 5"/>
          <p:cNvSpPr>
            <a:spLocks noGrp="1"/>
          </p:cNvSpPr>
          <p:nvPr>
            <p:ph type="sldNum" sz="quarter" idx="12"/>
          </p:nvPr>
        </p:nvSpPr>
        <p:spPr>
          <a:xfrm>
            <a:off x="9896475" y="5410200"/>
            <a:ext cx="771525" cy="365125"/>
          </a:xfrm>
        </p:spPr>
        <p:txBody>
          <a:bodyPr/>
          <a:lstStyle>
            <a:lvl1pPr>
              <a:defRPr/>
            </a:lvl1pPr>
          </a:lstStyle>
          <a:p>
            <a:pPr>
              <a:defRPr/>
            </a:pPr>
            <a:fld id="{4B1517B6-960B-BD42-86F8-068FEC494CA4}" type="slidenum">
              <a:rPr lang="en-US"/>
              <a:pPr>
                <a:defRPr/>
              </a:pPr>
              <a:t>‹#›</a:t>
            </a:fld>
            <a:endParaRPr lang="en-US"/>
          </a:p>
        </p:txBody>
      </p:sp>
    </p:spTree>
    <p:extLst>
      <p:ext uri="{BB962C8B-B14F-4D97-AF65-F5344CB8AC3E}">
        <p14:creationId xmlns:p14="http://schemas.microsoft.com/office/powerpoint/2010/main" val="53204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BEEF406-BFE3-694D-AA8D-8737D8F5FF48}" type="datetimeFigureOut">
              <a:rPr lang="en-US"/>
              <a:pPr>
                <a:defRPr/>
              </a:pPr>
              <a:t>6/18/19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919849-4D4B-4448-AB58-18E5A262CD0C}" type="slidenum">
              <a:rPr lang="en-US"/>
              <a:pPr>
                <a:defRPr/>
              </a:pPr>
              <a:t>‹#›</a:t>
            </a:fld>
            <a:endParaRPr lang="en-US"/>
          </a:p>
        </p:txBody>
      </p:sp>
    </p:spTree>
    <p:extLst>
      <p:ext uri="{BB962C8B-B14F-4D97-AF65-F5344CB8AC3E}">
        <p14:creationId xmlns:p14="http://schemas.microsoft.com/office/powerpoint/2010/main" val="17985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EEFCC36-7EEB-6B42-A5FE-0D2AD1EA9E35}" type="datetimeFigureOut">
              <a:rPr lang="en-US"/>
              <a:pPr>
                <a:defRPr/>
              </a:pPr>
              <a:t>6/18/19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3C011-BAC5-4643-B5C7-28919421C827}" type="slidenum">
              <a:rPr lang="en-US"/>
              <a:pPr>
                <a:defRPr/>
              </a:pPr>
              <a:t>‹#›</a:t>
            </a:fld>
            <a:endParaRPr lang="en-US"/>
          </a:p>
        </p:txBody>
      </p:sp>
    </p:spTree>
    <p:extLst>
      <p:ext uri="{BB962C8B-B14F-4D97-AF65-F5344CB8AC3E}">
        <p14:creationId xmlns:p14="http://schemas.microsoft.com/office/powerpoint/2010/main" val="1370939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903288" y="731838"/>
            <a:ext cx="609600" cy="585787"/>
          </a:xfrm>
          <a:prstGeom prst="rect">
            <a:avLst/>
          </a:prstGeom>
        </p:spPr>
        <p:txBody>
          <a:bodyPr anchor="ctr"/>
          <a:lstStyle>
            <a:lvl1pPr>
              <a:defRPr>
                <a:solidFill>
                  <a:schemeClr val="tx1"/>
                </a:solidFill>
                <a:latin typeface="Tw Cen MT" charset="0"/>
              </a:defRPr>
            </a:lvl1pPr>
            <a:lvl2pPr marL="742950" indent="-285750">
              <a:defRPr>
                <a:solidFill>
                  <a:schemeClr val="tx1"/>
                </a:solidFill>
                <a:latin typeface="Tw Cen MT" charset="0"/>
              </a:defRPr>
            </a:lvl2pPr>
            <a:lvl3pPr marL="1143000" indent="-228600">
              <a:defRPr>
                <a:solidFill>
                  <a:schemeClr val="tx1"/>
                </a:solidFill>
                <a:latin typeface="Tw Cen MT" charset="0"/>
              </a:defRPr>
            </a:lvl3pPr>
            <a:lvl4pPr marL="1600200" indent="-228600">
              <a:defRPr>
                <a:solidFill>
                  <a:schemeClr val="tx1"/>
                </a:solidFill>
                <a:latin typeface="Tw Cen MT" charset="0"/>
              </a:defRPr>
            </a:lvl4pPr>
            <a:lvl5pPr marL="2057400" indent="-228600">
              <a:defRPr>
                <a:solidFill>
                  <a:schemeClr val="tx1"/>
                </a:solidFill>
                <a:latin typeface="Tw Cen MT" charset="0"/>
              </a:defRPr>
            </a:lvl5pPr>
            <a:lvl6pPr marL="2514600" indent="-228600" defTabSz="457200" eaLnBrk="0" fontAlgn="base" hangingPunct="0">
              <a:spcBef>
                <a:spcPct val="0"/>
              </a:spcBef>
              <a:spcAft>
                <a:spcPct val="0"/>
              </a:spcAft>
              <a:defRPr>
                <a:solidFill>
                  <a:schemeClr val="tx1"/>
                </a:solidFill>
                <a:latin typeface="Tw Cen MT" charset="0"/>
              </a:defRPr>
            </a:lvl6pPr>
            <a:lvl7pPr marL="2971800" indent="-228600" defTabSz="457200" eaLnBrk="0" fontAlgn="base" hangingPunct="0">
              <a:spcBef>
                <a:spcPct val="0"/>
              </a:spcBef>
              <a:spcAft>
                <a:spcPct val="0"/>
              </a:spcAft>
              <a:defRPr>
                <a:solidFill>
                  <a:schemeClr val="tx1"/>
                </a:solidFill>
                <a:latin typeface="Tw Cen MT" charset="0"/>
              </a:defRPr>
            </a:lvl7pPr>
            <a:lvl8pPr marL="3429000" indent="-228600" defTabSz="457200" eaLnBrk="0" fontAlgn="base" hangingPunct="0">
              <a:spcBef>
                <a:spcPct val="0"/>
              </a:spcBef>
              <a:spcAft>
                <a:spcPct val="0"/>
              </a:spcAft>
              <a:defRPr>
                <a:solidFill>
                  <a:schemeClr val="tx1"/>
                </a:solidFill>
                <a:latin typeface="Tw Cen MT" charset="0"/>
              </a:defRPr>
            </a:lvl8pPr>
            <a:lvl9pPr marL="3886200" indent="-228600" defTabSz="457200" eaLnBrk="0" fontAlgn="base" hangingPunct="0">
              <a:spcBef>
                <a:spcPct val="0"/>
              </a:spcBef>
              <a:spcAft>
                <a:spcPct val="0"/>
              </a:spcAft>
              <a:defRPr>
                <a:solidFill>
                  <a:schemeClr val="tx1"/>
                </a:solidFill>
                <a:latin typeface="Tw Cen MT" charset="0"/>
              </a:defRPr>
            </a:lvl9pPr>
          </a:lstStyle>
          <a:p>
            <a:pPr algn="r" eaLnBrk="1" hangingPunct="1"/>
            <a:r>
              <a:rPr lang="en-US" altLang="x-none" sz="8000">
                <a:ea typeface="Trebuchet MS" charset="0"/>
                <a:cs typeface="Trebuchet MS" charset="0"/>
              </a:rPr>
              <a:t>“</a:t>
            </a:r>
          </a:p>
        </p:txBody>
      </p:sp>
      <p:sp>
        <p:nvSpPr>
          <p:cNvPr id="6" name="TextBox 5"/>
          <p:cNvSpPr txBox="1"/>
          <p:nvPr/>
        </p:nvSpPr>
        <p:spPr>
          <a:xfrm>
            <a:off x="10537825" y="2765425"/>
            <a:ext cx="609600" cy="584200"/>
          </a:xfrm>
          <a:prstGeom prst="rect">
            <a:avLst/>
          </a:prstGeom>
        </p:spPr>
        <p:txBody>
          <a:bodyPr anchor="ctr"/>
          <a:lstStyle>
            <a:lvl1pPr>
              <a:defRPr>
                <a:solidFill>
                  <a:schemeClr val="tx1"/>
                </a:solidFill>
                <a:latin typeface="Tw Cen MT" charset="0"/>
              </a:defRPr>
            </a:lvl1pPr>
            <a:lvl2pPr marL="742950" indent="-285750">
              <a:defRPr>
                <a:solidFill>
                  <a:schemeClr val="tx1"/>
                </a:solidFill>
                <a:latin typeface="Tw Cen MT" charset="0"/>
              </a:defRPr>
            </a:lvl2pPr>
            <a:lvl3pPr marL="1143000" indent="-228600">
              <a:defRPr>
                <a:solidFill>
                  <a:schemeClr val="tx1"/>
                </a:solidFill>
                <a:latin typeface="Tw Cen MT" charset="0"/>
              </a:defRPr>
            </a:lvl3pPr>
            <a:lvl4pPr marL="1600200" indent="-228600">
              <a:defRPr>
                <a:solidFill>
                  <a:schemeClr val="tx1"/>
                </a:solidFill>
                <a:latin typeface="Tw Cen MT" charset="0"/>
              </a:defRPr>
            </a:lvl4pPr>
            <a:lvl5pPr marL="2057400" indent="-228600">
              <a:defRPr>
                <a:solidFill>
                  <a:schemeClr val="tx1"/>
                </a:solidFill>
                <a:latin typeface="Tw Cen MT" charset="0"/>
              </a:defRPr>
            </a:lvl5pPr>
            <a:lvl6pPr marL="2514600" indent="-228600" defTabSz="457200" eaLnBrk="0" fontAlgn="base" hangingPunct="0">
              <a:spcBef>
                <a:spcPct val="0"/>
              </a:spcBef>
              <a:spcAft>
                <a:spcPct val="0"/>
              </a:spcAft>
              <a:defRPr>
                <a:solidFill>
                  <a:schemeClr val="tx1"/>
                </a:solidFill>
                <a:latin typeface="Tw Cen MT" charset="0"/>
              </a:defRPr>
            </a:lvl6pPr>
            <a:lvl7pPr marL="2971800" indent="-228600" defTabSz="457200" eaLnBrk="0" fontAlgn="base" hangingPunct="0">
              <a:spcBef>
                <a:spcPct val="0"/>
              </a:spcBef>
              <a:spcAft>
                <a:spcPct val="0"/>
              </a:spcAft>
              <a:defRPr>
                <a:solidFill>
                  <a:schemeClr val="tx1"/>
                </a:solidFill>
                <a:latin typeface="Tw Cen MT" charset="0"/>
              </a:defRPr>
            </a:lvl7pPr>
            <a:lvl8pPr marL="3429000" indent="-228600" defTabSz="457200" eaLnBrk="0" fontAlgn="base" hangingPunct="0">
              <a:spcBef>
                <a:spcPct val="0"/>
              </a:spcBef>
              <a:spcAft>
                <a:spcPct val="0"/>
              </a:spcAft>
              <a:defRPr>
                <a:solidFill>
                  <a:schemeClr val="tx1"/>
                </a:solidFill>
                <a:latin typeface="Tw Cen MT" charset="0"/>
              </a:defRPr>
            </a:lvl8pPr>
            <a:lvl9pPr marL="3886200" indent="-228600" defTabSz="457200" eaLnBrk="0" fontAlgn="base" hangingPunct="0">
              <a:spcBef>
                <a:spcPct val="0"/>
              </a:spcBef>
              <a:spcAft>
                <a:spcPct val="0"/>
              </a:spcAft>
              <a:defRPr>
                <a:solidFill>
                  <a:schemeClr val="tx1"/>
                </a:solidFill>
                <a:latin typeface="Tw Cen MT" charset="0"/>
              </a:defRPr>
            </a:lvl9pPr>
          </a:lstStyle>
          <a:p>
            <a:pPr algn="r" eaLnBrk="1" hangingPunct="1"/>
            <a:r>
              <a:rPr lang="en-US" altLang="x-none" sz="8000">
                <a:ea typeface="Trebuchet MS" charset="0"/>
                <a:cs typeface="Trebuchet MS" charset="0"/>
              </a:rPr>
              <a:t>”</a:t>
            </a:r>
          </a:p>
        </p:txBody>
      </p:sp>
      <p:sp>
        <p:nvSpPr>
          <p:cNvPr id="2" name="Title 1"/>
          <p:cNvSpPr>
            <a:spLocks noGrp="1"/>
          </p:cNvSpPr>
          <p:nvPr>
            <p:ph type="title"/>
          </p:nvPr>
        </p:nvSpPr>
        <p:spPr>
          <a:xfrm>
            <a:off x="1446212" y="609599"/>
            <a:ext cx="9302752" cy="2748429"/>
          </a:xfrm>
        </p:spPr>
        <p:txBody>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p:cNvSpPr>
            <a:spLocks noGrp="1"/>
          </p:cNvSpPr>
          <p:nvPr>
            <p:ph type="dt" sz="half" idx="14"/>
          </p:nvPr>
        </p:nvSpPr>
        <p:spPr/>
        <p:txBody>
          <a:bodyPr/>
          <a:lstStyle>
            <a:lvl1pPr>
              <a:defRPr/>
            </a:lvl1pPr>
          </a:lstStyle>
          <a:p>
            <a:pPr>
              <a:defRPr/>
            </a:pPr>
            <a:fld id="{0B6DB185-9BC1-D345-A8E5-CF95BBFACF01}" type="datetimeFigureOut">
              <a:rPr lang="en-US"/>
              <a:pPr>
                <a:defRPr/>
              </a:pPr>
              <a:t>6/18/19</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596B186F-63C8-3F4A-90B5-9355C8543FF4}" type="slidenum">
              <a:rPr lang="en-US"/>
              <a:pPr>
                <a:defRPr/>
              </a:pPr>
              <a:t>‹#›</a:t>
            </a:fld>
            <a:endParaRPr lang="en-US"/>
          </a:p>
        </p:txBody>
      </p:sp>
    </p:spTree>
    <p:extLst>
      <p:ext uri="{BB962C8B-B14F-4D97-AF65-F5344CB8AC3E}">
        <p14:creationId xmlns:p14="http://schemas.microsoft.com/office/powerpoint/2010/main" val="25670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00E8352-E64F-4A4F-9783-F81F78E858BA}" type="datetimeFigureOut">
              <a:rPr lang="en-US"/>
              <a:pPr>
                <a:defRPr/>
              </a:pPr>
              <a:t>6/18/19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FCC219-DCC0-8C4F-A3F6-F0320F8819E1}" type="slidenum">
              <a:rPr lang="en-US"/>
              <a:pPr>
                <a:defRPr/>
              </a:pPr>
              <a:t>‹#›</a:t>
            </a:fld>
            <a:endParaRPr lang="en-US"/>
          </a:p>
        </p:txBody>
      </p:sp>
    </p:spTree>
    <p:extLst>
      <p:ext uri="{BB962C8B-B14F-4D97-AF65-F5344CB8AC3E}">
        <p14:creationId xmlns:p14="http://schemas.microsoft.com/office/powerpoint/2010/main" val="1036480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3"/>
          <p:cNvSpPr>
            <a:spLocks noGrp="1"/>
          </p:cNvSpPr>
          <p:nvPr>
            <p:ph type="dt" sz="half" idx="18"/>
          </p:nvPr>
        </p:nvSpPr>
        <p:spPr/>
        <p:txBody>
          <a:bodyPr/>
          <a:lstStyle>
            <a:lvl1pPr>
              <a:defRPr/>
            </a:lvl1pPr>
          </a:lstStyle>
          <a:p>
            <a:pPr>
              <a:defRPr/>
            </a:pPr>
            <a:fld id="{01E18432-AC69-374E-82FC-F44E6ACB19C0}" type="datetimeFigureOut">
              <a:rPr lang="en-US"/>
              <a:pPr>
                <a:defRPr/>
              </a:pPr>
              <a:t>6/18/19</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B6A5A8B3-C2C8-BA4C-8ED9-146AFDF2BC87}" type="slidenum">
              <a:rPr lang="en-US"/>
              <a:pPr>
                <a:defRPr/>
              </a:pPr>
              <a:t>‹#›</a:t>
            </a:fld>
            <a:endParaRPr lang="en-US"/>
          </a:p>
        </p:txBody>
      </p:sp>
    </p:spTree>
    <p:extLst>
      <p:ext uri="{BB962C8B-B14F-4D97-AF65-F5344CB8AC3E}">
        <p14:creationId xmlns:p14="http://schemas.microsoft.com/office/powerpoint/2010/main" val="1894894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1141413" y="4980858"/>
            <a:ext cx="3195240" cy="81784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487593" y="4980857"/>
            <a:ext cx="3200400" cy="81034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852442" y="4980854"/>
            <a:ext cx="3194968" cy="81034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3"/>
          <p:cNvSpPr>
            <a:spLocks noGrp="1"/>
          </p:cNvSpPr>
          <p:nvPr>
            <p:ph type="dt" sz="half" idx="23"/>
          </p:nvPr>
        </p:nvSpPr>
        <p:spPr/>
        <p:txBody>
          <a:bodyPr/>
          <a:lstStyle>
            <a:lvl1pPr>
              <a:defRPr/>
            </a:lvl1pPr>
          </a:lstStyle>
          <a:p>
            <a:pPr>
              <a:defRPr/>
            </a:pPr>
            <a:fld id="{76F14487-B612-8742-91B8-E3C603FAA339}" type="datetimeFigureOut">
              <a:rPr lang="en-US"/>
              <a:pPr>
                <a:defRPr/>
              </a:pPr>
              <a:t>6/18/19</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3FC1F102-F0EA-6E46-AA4C-21715E53573D}" type="slidenum">
              <a:rPr lang="en-US"/>
              <a:pPr>
                <a:defRPr/>
              </a:pPr>
              <a:t>‹#›</a:t>
            </a:fld>
            <a:endParaRPr lang="en-US"/>
          </a:p>
        </p:txBody>
      </p:sp>
    </p:spTree>
    <p:extLst>
      <p:ext uri="{BB962C8B-B14F-4D97-AF65-F5344CB8AC3E}">
        <p14:creationId xmlns:p14="http://schemas.microsoft.com/office/powerpoint/2010/main" val="307611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A1A09D9-97CB-6247-8DF8-7B886E4AC83F}" type="datetimeFigureOut">
              <a:rPr lang="en-US"/>
              <a:pPr>
                <a:defRPr/>
              </a:pPr>
              <a:t>6/18/19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68A8B6-9405-BB4F-9B08-051CF858584D}" type="slidenum">
              <a:rPr lang="en-US"/>
              <a:pPr>
                <a:defRPr/>
              </a:pPr>
              <a:t>‹#›</a:t>
            </a:fld>
            <a:endParaRPr lang="en-US"/>
          </a:p>
        </p:txBody>
      </p:sp>
    </p:spTree>
    <p:extLst>
      <p:ext uri="{BB962C8B-B14F-4D97-AF65-F5344CB8AC3E}">
        <p14:creationId xmlns:p14="http://schemas.microsoft.com/office/powerpoint/2010/main" val="1037627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C207CB-1136-E547-91F3-EEF6C3D5E47B}" type="datetimeFigureOut">
              <a:rPr lang="en-US"/>
              <a:pPr>
                <a:defRPr/>
              </a:pPr>
              <a:t>6/18/19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C19422-02FB-B044-8D45-95687B2E8E96}" type="slidenum">
              <a:rPr lang="en-US"/>
              <a:pPr>
                <a:defRPr/>
              </a:pPr>
              <a:t>‹#›</a:t>
            </a:fld>
            <a:endParaRPr lang="en-US"/>
          </a:p>
        </p:txBody>
      </p:sp>
    </p:spTree>
    <p:extLst>
      <p:ext uri="{BB962C8B-B14F-4D97-AF65-F5344CB8AC3E}">
        <p14:creationId xmlns:p14="http://schemas.microsoft.com/office/powerpoint/2010/main" val="184584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D542BDE-5F46-2B4A-ADAB-C0630740BAE1}" type="datetimeFigureOut">
              <a:rPr lang="en-US"/>
              <a:pPr>
                <a:defRPr/>
              </a:pPr>
              <a:t>6/18/19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84283E-B9B6-C14D-8443-837E2E352EE7}" type="slidenum">
              <a:rPr lang="en-US"/>
              <a:pPr>
                <a:defRPr/>
              </a:pPr>
              <a:t>‹#›</a:t>
            </a:fld>
            <a:endParaRPr lang="en-US"/>
          </a:p>
        </p:txBody>
      </p:sp>
    </p:spTree>
    <p:extLst>
      <p:ext uri="{BB962C8B-B14F-4D97-AF65-F5344CB8AC3E}">
        <p14:creationId xmlns:p14="http://schemas.microsoft.com/office/powerpoint/2010/main" val="721986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AF478137-33D4-BB4E-8E75-72546C544DBA}" type="datetimeFigureOut">
              <a:rPr lang="en-US"/>
              <a:pPr>
                <a:defRPr/>
              </a:pPr>
              <a:t>6/18/19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871E7-1E1D-7B4C-A605-5CF4FCE912AD}" type="slidenum">
              <a:rPr lang="en-US"/>
              <a:pPr>
                <a:defRPr/>
              </a:pPr>
              <a:t>‹#›</a:t>
            </a:fld>
            <a:endParaRPr lang="en-US"/>
          </a:p>
        </p:txBody>
      </p:sp>
    </p:spTree>
    <p:extLst>
      <p:ext uri="{BB962C8B-B14F-4D97-AF65-F5344CB8AC3E}">
        <p14:creationId xmlns:p14="http://schemas.microsoft.com/office/powerpoint/2010/main" val="114244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053282F-A915-4745-8428-3CC80A46DAAA}" type="datetimeFigureOut">
              <a:rPr lang="en-US"/>
              <a:pPr>
                <a:defRPr/>
              </a:pPr>
              <a:t>6/18/19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B911AD-BC29-D144-8062-C8FF1D5C7C9C}" type="slidenum">
              <a:rPr lang="en-US"/>
              <a:pPr>
                <a:defRPr/>
              </a:pPr>
              <a:t>‹#›</a:t>
            </a:fld>
            <a:endParaRPr lang="en-US"/>
          </a:p>
        </p:txBody>
      </p:sp>
    </p:spTree>
    <p:extLst>
      <p:ext uri="{BB962C8B-B14F-4D97-AF65-F5344CB8AC3E}">
        <p14:creationId xmlns:p14="http://schemas.microsoft.com/office/powerpoint/2010/main" val="49739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8EDE0DA-4B55-B042-94BF-033343F220E9}" type="datetimeFigureOut">
              <a:rPr lang="en-US"/>
              <a:pPr>
                <a:defRPr/>
              </a:pPr>
              <a:t>6/18/19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927DC1-D164-1843-AD75-F0CD1D148FC8}" type="slidenum">
              <a:rPr lang="en-US"/>
              <a:pPr>
                <a:defRPr/>
              </a:pPr>
              <a:t>‹#›</a:t>
            </a:fld>
            <a:endParaRPr lang="en-US"/>
          </a:p>
        </p:txBody>
      </p:sp>
    </p:spTree>
    <p:extLst>
      <p:ext uri="{BB962C8B-B14F-4D97-AF65-F5344CB8AC3E}">
        <p14:creationId xmlns:p14="http://schemas.microsoft.com/office/powerpoint/2010/main" val="165166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378DF01-5369-EE45-B226-42F9E73101F4}" type="datetimeFigureOut">
              <a:rPr lang="en-US"/>
              <a:pPr>
                <a:defRPr/>
              </a:pPr>
              <a:t>6/18/19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CB2FF4F-B806-194B-8BD5-64B10B459F54}" type="slidenum">
              <a:rPr lang="en-US"/>
              <a:pPr>
                <a:defRPr/>
              </a:pPr>
              <a:t>‹#›</a:t>
            </a:fld>
            <a:endParaRPr lang="en-US"/>
          </a:p>
        </p:txBody>
      </p:sp>
    </p:spTree>
    <p:extLst>
      <p:ext uri="{BB962C8B-B14F-4D97-AF65-F5344CB8AC3E}">
        <p14:creationId xmlns:p14="http://schemas.microsoft.com/office/powerpoint/2010/main" val="110946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741929-2723-B341-9B2D-B237A498F80C}" type="datetimeFigureOut">
              <a:rPr lang="en-US"/>
              <a:pPr>
                <a:defRPr/>
              </a:pPr>
              <a:t>6/18/19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CE4AEEC-04E4-2942-9753-9AA04AB6603B}" type="slidenum">
              <a:rPr lang="en-US"/>
              <a:pPr>
                <a:defRPr/>
              </a:pPr>
              <a:t>‹#›</a:t>
            </a:fld>
            <a:endParaRPr lang="en-US"/>
          </a:p>
        </p:txBody>
      </p:sp>
    </p:spTree>
    <p:extLst>
      <p:ext uri="{BB962C8B-B14F-4D97-AF65-F5344CB8AC3E}">
        <p14:creationId xmlns:p14="http://schemas.microsoft.com/office/powerpoint/2010/main" val="120856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692340D7-1B75-6A49-B017-AA876C13095D}" type="datetimeFigureOut">
              <a:rPr lang="en-US"/>
              <a:pPr>
                <a:defRPr/>
              </a:pPr>
              <a:t>6/18/19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C504D1-6861-364C-B3BE-B982EBE2F4DB}" type="slidenum">
              <a:rPr lang="en-US"/>
              <a:pPr>
                <a:defRPr/>
              </a:pPr>
              <a:t>‹#›</a:t>
            </a:fld>
            <a:endParaRPr lang="en-US"/>
          </a:p>
        </p:txBody>
      </p:sp>
    </p:spTree>
    <p:extLst>
      <p:ext uri="{BB962C8B-B14F-4D97-AF65-F5344CB8AC3E}">
        <p14:creationId xmlns:p14="http://schemas.microsoft.com/office/powerpoint/2010/main" val="186153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84C130B-BE53-D64C-B664-EE0D07E8749E}" type="datetimeFigureOut">
              <a:rPr lang="en-US"/>
              <a:pPr>
                <a:defRPr/>
              </a:pPr>
              <a:t>6/18/19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E768B1-96DB-6D43-8612-C7840A282B68}" type="slidenum">
              <a:rPr lang="en-US"/>
              <a:pPr>
                <a:defRPr/>
              </a:pPr>
              <a:t>‹#›</a:t>
            </a:fld>
            <a:endParaRPr lang="en-US"/>
          </a:p>
        </p:txBody>
      </p:sp>
    </p:spTree>
    <p:extLst>
      <p:ext uri="{BB962C8B-B14F-4D97-AF65-F5344CB8AC3E}">
        <p14:creationId xmlns:p14="http://schemas.microsoft.com/office/powerpoint/2010/main" val="13979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7"/>
          <p:cNvGrpSpPr>
            <a:grpSpLocks/>
          </p:cNvGrpSpPr>
          <p:nvPr/>
        </p:nvGrpSpPr>
        <p:grpSpPr bwMode="auto">
          <a:xfrm>
            <a:off x="-14288" y="0"/>
            <a:ext cx="12053888" cy="6858000"/>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extLst>
            </p:spPr>
          </p:sp>
        </p:grpSp>
      </p:grpSp>
      <p:sp>
        <p:nvSpPr>
          <p:cNvPr id="2" name="Title Placeholder 1"/>
          <p:cNvSpPr>
            <a:spLocks noGrp="1"/>
          </p:cNvSpPr>
          <p:nvPr>
            <p:ph type="title"/>
          </p:nvPr>
        </p:nvSpPr>
        <p:spPr>
          <a:xfrm>
            <a:off x="1141413" y="619125"/>
            <a:ext cx="9906000" cy="1477963"/>
          </a:xfrm>
          <a:prstGeom prst="rect">
            <a:avLst/>
          </a:prstGeom>
        </p:spPr>
        <p:txBody>
          <a:bodyPr vert="horz" lIns="91440" tIns="45720" rIns="91440" bIns="45720" rtlCol="0" anchor="ctr">
            <a:normAutofit/>
          </a:bodyPr>
          <a:lstStyle/>
          <a:p>
            <a:endParaRPr lang="en-US" dirty="0"/>
          </a:p>
        </p:txBody>
      </p:sp>
      <p:sp>
        <p:nvSpPr>
          <p:cNvPr id="1029" name="Text Placeholder 2"/>
          <p:cNvSpPr>
            <a:spLocks noGrp="1"/>
          </p:cNvSpPr>
          <p:nvPr>
            <p:ph type="body" idx="1"/>
          </p:nvPr>
        </p:nvSpPr>
        <p:spPr bwMode="auto">
          <a:xfrm>
            <a:off x="1141413" y="2249488"/>
            <a:ext cx="9906000"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456488" y="5883275"/>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526C0829-0F08-494B-A194-832B72F46F46}" type="datetimeFigureOut">
              <a:rPr lang="en-US"/>
              <a:pPr>
                <a:defRPr/>
              </a:pPr>
              <a:t>6/18/19</a:t>
            </a:fld>
            <a:endParaRPr lang="en-US"/>
          </a:p>
        </p:txBody>
      </p:sp>
      <p:sp>
        <p:nvSpPr>
          <p:cNvPr id="5" name="Footer Placeholder 4"/>
          <p:cNvSpPr>
            <a:spLocks noGrp="1"/>
          </p:cNvSpPr>
          <p:nvPr>
            <p:ph type="ftr" sz="quarter" idx="3"/>
          </p:nvPr>
        </p:nvSpPr>
        <p:spPr>
          <a:xfrm>
            <a:off x="1141413" y="5883275"/>
            <a:ext cx="6238875" cy="365125"/>
          </a:xfrm>
          <a:prstGeom prst="rect">
            <a:avLst/>
          </a:prstGeom>
        </p:spPr>
        <p:txBody>
          <a:bodyPr vert="horz" lIns="91440" tIns="45720" rIns="91440" bIns="45720" rtlCol="0" anchor="ctr"/>
          <a:lstStyle>
            <a:lvl1pPr algn="l" eaLnBrk="1" fontAlgn="auto" hangingPunct="1">
              <a:spcBef>
                <a:spcPts val="0"/>
              </a:spcBef>
              <a:spcAft>
                <a:spcPts val="0"/>
              </a:spcAft>
              <a:defRPr sz="1050" cap="all" baseline="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10275888" y="5883275"/>
            <a:ext cx="77152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220249F5-EAF9-C446-9B42-1EBF70DBFC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0"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101" r:id="rId12"/>
    <p:sldLayoutId id="2147484095" r:id="rId13"/>
    <p:sldLayoutId id="2147484096" r:id="rId14"/>
    <p:sldLayoutId id="2147484097" r:id="rId15"/>
    <p:sldLayoutId id="2147484098" r:id="rId16"/>
    <p:sldLayoutId id="2147484099" r:id="rId17"/>
  </p:sldLayoutIdLst>
  <p:txStyles>
    <p:titleStyle>
      <a:lvl1pPr algn="l"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w Cen MT"/>
        </a:defRPr>
      </a:lvl2pPr>
      <a:lvl3pPr algn="l" rtl="0" eaLnBrk="0" fontAlgn="base" hangingPunct="0">
        <a:lnSpc>
          <a:spcPct val="90000"/>
        </a:lnSpc>
        <a:spcBef>
          <a:spcPct val="0"/>
        </a:spcBef>
        <a:spcAft>
          <a:spcPct val="0"/>
        </a:spcAft>
        <a:defRPr sz="3600">
          <a:solidFill>
            <a:schemeClr val="tx1"/>
          </a:solidFill>
          <a:latin typeface="Tw Cen MT"/>
        </a:defRPr>
      </a:lvl3pPr>
      <a:lvl4pPr algn="l" rtl="0" eaLnBrk="0" fontAlgn="base" hangingPunct="0">
        <a:lnSpc>
          <a:spcPct val="90000"/>
        </a:lnSpc>
        <a:spcBef>
          <a:spcPct val="0"/>
        </a:spcBef>
        <a:spcAft>
          <a:spcPct val="0"/>
        </a:spcAft>
        <a:defRPr sz="3600">
          <a:solidFill>
            <a:schemeClr val="tx1"/>
          </a:solidFill>
          <a:latin typeface="Tw Cen MT"/>
        </a:defRPr>
      </a:lvl4pPr>
      <a:lvl5pPr algn="l" rtl="0" eaLnBrk="0" fontAlgn="base" hangingPunct="0">
        <a:lnSpc>
          <a:spcPct val="90000"/>
        </a:lnSpc>
        <a:spcBef>
          <a:spcPct val="0"/>
        </a:spcBef>
        <a:spcAft>
          <a:spcPct val="0"/>
        </a:spcAft>
        <a:defRPr sz="3600">
          <a:solidFill>
            <a:schemeClr val="tx1"/>
          </a:solidFill>
          <a:latin typeface="Tw Cen MT"/>
        </a:defRPr>
      </a:lvl5pPr>
      <a:lvl6pPr marL="457200" algn="l" rtl="0" fontAlgn="base">
        <a:lnSpc>
          <a:spcPct val="90000"/>
        </a:lnSpc>
        <a:spcBef>
          <a:spcPct val="0"/>
        </a:spcBef>
        <a:spcAft>
          <a:spcPct val="0"/>
        </a:spcAft>
        <a:defRPr sz="3600">
          <a:solidFill>
            <a:schemeClr val="tx1"/>
          </a:solidFill>
          <a:latin typeface="Tw Cen MT"/>
        </a:defRPr>
      </a:lvl6pPr>
      <a:lvl7pPr marL="914400" algn="l" rtl="0" fontAlgn="base">
        <a:lnSpc>
          <a:spcPct val="90000"/>
        </a:lnSpc>
        <a:spcBef>
          <a:spcPct val="0"/>
        </a:spcBef>
        <a:spcAft>
          <a:spcPct val="0"/>
        </a:spcAft>
        <a:defRPr sz="3600">
          <a:solidFill>
            <a:schemeClr val="tx1"/>
          </a:solidFill>
          <a:latin typeface="Tw Cen MT"/>
        </a:defRPr>
      </a:lvl7pPr>
      <a:lvl8pPr marL="1371600" algn="l" rtl="0" fontAlgn="base">
        <a:lnSpc>
          <a:spcPct val="90000"/>
        </a:lnSpc>
        <a:spcBef>
          <a:spcPct val="0"/>
        </a:spcBef>
        <a:spcAft>
          <a:spcPct val="0"/>
        </a:spcAft>
        <a:defRPr sz="3600">
          <a:solidFill>
            <a:schemeClr val="tx1"/>
          </a:solidFill>
          <a:latin typeface="Tw Cen MT"/>
        </a:defRPr>
      </a:lvl8pPr>
      <a:lvl9pPr marL="1828800" algn="l" rtl="0" fontAlgn="base">
        <a:lnSpc>
          <a:spcPct val="90000"/>
        </a:lnSpc>
        <a:spcBef>
          <a:spcPct val="0"/>
        </a:spcBef>
        <a:spcAft>
          <a:spcPct val="0"/>
        </a:spcAft>
        <a:defRPr sz="3600">
          <a:solidFill>
            <a:schemeClr val="tx1"/>
          </a:solidFill>
          <a:latin typeface="Tw Cen MT"/>
        </a:defRPr>
      </a:lvl9pPr>
    </p:titleStyle>
    <p:bodyStyle>
      <a:lvl1pPr marL="228600" indent="-228600" algn="l" rtl="0" eaLnBrk="0" fontAlgn="base" hangingPunct="0">
        <a:lnSpc>
          <a:spcPct val="120000"/>
        </a:lnSpc>
        <a:spcBef>
          <a:spcPts val="1000"/>
        </a:spcBef>
        <a:spcAft>
          <a:spcPct val="0"/>
        </a:spcAft>
        <a:buSzPct val="125000"/>
        <a:buFont typeface="Arial" charset="0"/>
        <a:buChar char="•"/>
        <a:defRPr sz="2400" kern="12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SzPct val="125000"/>
        <a:buFont typeface="Arial" charset="0"/>
        <a:buChar char="•"/>
        <a:defRPr sz="2000" kern="1200">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SzPct val="125000"/>
        <a:buFont typeface="Arial" charset="0"/>
        <a:buChar char="•"/>
        <a:defRPr kern="1200">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SzPct val="125000"/>
        <a:buFont typeface="Arial" charset="0"/>
        <a:buChar char="•"/>
        <a:defRPr sz="1600" kern="1200">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SzPct val="125000"/>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rxiv.org/search/quant-ph?searchtype=author&amp;query=Gidney%2C+C" TargetMode="External"/><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hyperlink" Target="https://arxiv.org/search/quant-ph?searchtype=author&amp;query=Eker%C3%A5%2C+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44C3-9B20-514F-9748-C8616E873D34}"/>
              </a:ext>
            </a:extLst>
          </p:cNvPr>
          <p:cNvSpPr>
            <a:spLocks noGrp="1"/>
          </p:cNvSpPr>
          <p:nvPr>
            <p:ph type="title"/>
          </p:nvPr>
        </p:nvSpPr>
        <p:spPr>
          <a:xfrm>
            <a:off x="1158038" y="2639117"/>
            <a:ext cx="9906000" cy="2161483"/>
          </a:xfrm>
        </p:spPr>
        <p:txBody>
          <a:bodyPr>
            <a:normAutofit fontScale="90000"/>
          </a:bodyPr>
          <a:lstStyle/>
          <a:p>
            <a:pPr algn="ctr"/>
            <a:r>
              <a:rPr lang="en-US" dirty="0"/>
              <a:t>NYC Quantum Computing meetup</a:t>
            </a:r>
            <a:br>
              <a:rPr lang="en-US" dirty="0"/>
            </a:br>
            <a:br>
              <a:rPr lang="en-US" dirty="0"/>
            </a:br>
            <a:r>
              <a:rPr lang="en-US" dirty="0"/>
              <a:t>June 18, 2019</a:t>
            </a:r>
            <a:br>
              <a:rPr lang="en-US" dirty="0"/>
            </a:br>
            <a:br>
              <a:rPr lang="en-US" dirty="0"/>
            </a:br>
            <a:r>
              <a:rPr lang="en-US" dirty="0"/>
              <a:t>Organizers: Steve </a:t>
            </a:r>
            <a:r>
              <a:rPr lang="en-US" dirty="0" err="1"/>
              <a:t>willis</a:t>
            </a:r>
            <a:r>
              <a:rPr lang="en-US" dirty="0"/>
              <a:t> &amp; Steve </a:t>
            </a:r>
            <a:r>
              <a:rPr lang="en-US" dirty="0" err="1"/>
              <a:t>Yalovister</a:t>
            </a:r>
            <a:br>
              <a:rPr lang="en-US" dirty="0"/>
            </a:br>
            <a:br>
              <a:rPr lang="en-US" dirty="0"/>
            </a:br>
            <a:r>
              <a:rPr lang="en-US" dirty="0"/>
              <a:t>HOSTED BY JIM WILLIAMS, ET AL Microsoft</a:t>
            </a:r>
          </a:p>
        </p:txBody>
      </p:sp>
    </p:spTree>
    <p:extLst>
      <p:ext uri="{BB962C8B-B14F-4D97-AF65-F5344CB8AC3E}">
        <p14:creationId xmlns:p14="http://schemas.microsoft.com/office/powerpoint/2010/main" val="3659605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ED924-FFBE-F74E-87A3-72BDB783E07D}"/>
              </a:ext>
            </a:extLst>
          </p:cNvPr>
          <p:cNvSpPr>
            <a:spLocks noGrp="1"/>
          </p:cNvSpPr>
          <p:nvPr>
            <p:ph type="title"/>
          </p:nvPr>
        </p:nvSpPr>
        <p:spPr>
          <a:xfrm>
            <a:off x="1245870" y="0"/>
            <a:ext cx="9906000" cy="1477963"/>
          </a:xfrm>
        </p:spPr>
        <p:txBody>
          <a:bodyPr/>
          <a:lstStyle/>
          <a:p>
            <a:r>
              <a:rPr lang="en-US" dirty="0"/>
              <a:t>Portable quantum software ASK</a:t>
            </a:r>
          </a:p>
        </p:txBody>
      </p:sp>
      <p:sp>
        <p:nvSpPr>
          <p:cNvPr id="3" name="Content Placeholder 2">
            <a:extLst>
              <a:ext uri="{FF2B5EF4-FFF2-40B4-BE49-F238E27FC236}">
                <a16:creationId xmlns:a16="http://schemas.microsoft.com/office/drawing/2014/main" id="{B1E7559A-6276-A242-BEA5-78CA9E7DCAB4}"/>
              </a:ext>
            </a:extLst>
          </p:cNvPr>
          <p:cNvSpPr>
            <a:spLocks noGrp="1"/>
          </p:cNvSpPr>
          <p:nvPr>
            <p:ph idx="1"/>
          </p:nvPr>
        </p:nvSpPr>
        <p:spPr>
          <a:xfrm>
            <a:off x="981393" y="1658144"/>
            <a:ext cx="6196647" cy="3541712"/>
          </a:xfrm>
        </p:spPr>
        <p:txBody>
          <a:bodyPr/>
          <a:lstStyle/>
          <a:p>
            <a:r>
              <a:rPr lang="en-US" dirty="0"/>
              <a:t>Development of high level quantum algorithms?</a:t>
            </a:r>
          </a:p>
          <a:p>
            <a:r>
              <a:rPr lang="en-US" dirty="0"/>
              <a:t>Generic platforms or platform specific quantum development? </a:t>
            </a:r>
          </a:p>
          <a:p>
            <a:pPr lvl="1"/>
            <a:r>
              <a:rPr lang="en-US" dirty="0"/>
              <a:t>Hardware details ”hidden” or “exposed”? </a:t>
            </a:r>
          </a:p>
          <a:p>
            <a:r>
              <a:rPr lang="en-US" dirty="0"/>
              <a:t>Is a model equivalent to LLVM-based compilers?</a:t>
            </a:r>
          </a:p>
          <a:p>
            <a:pPr lvl="1"/>
            <a:r>
              <a:rPr lang="en-US" dirty="0"/>
              <a:t>Generic front-end with clever backend optimizations and “placement” </a:t>
            </a:r>
          </a:p>
          <a:p>
            <a:r>
              <a:rPr lang="en-US" dirty="0"/>
              <a:t>Is support of e.g. “</a:t>
            </a:r>
            <a:r>
              <a:rPr lang="en-US" dirty="0" err="1"/>
              <a:t>tensorflow</a:t>
            </a:r>
            <a:r>
              <a:rPr lang="en-US" dirty="0"/>
              <a:t>”, “</a:t>
            </a:r>
            <a:r>
              <a:rPr lang="en-US" dirty="0" err="1"/>
              <a:t>grover</a:t>
            </a:r>
            <a:r>
              <a:rPr lang="en-US" dirty="0"/>
              <a:t>” and equivalent an interesting interface? </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0618E3AB-025D-764D-8F98-40C0632E1A9C}"/>
              </a:ext>
            </a:extLst>
          </p:cNvPr>
          <p:cNvPicPr>
            <a:picLocks noChangeAspect="1"/>
          </p:cNvPicPr>
          <p:nvPr/>
        </p:nvPicPr>
        <p:blipFill>
          <a:blip r:embed="rId2"/>
          <a:stretch>
            <a:fillRect/>
          </a:stretch>
        </p:blipFill>
        <p:spPr>
          <a:xfrm>
            <a:off x="7913582" y="1319848"/>
            <a:ext cx="4278418" cy="5623560"/>
          </a:xfrm>
          <a:prstGeom prst="rect">
            <a:avLst/>
          </a:prstGeom>
        </p:spPr>
      </p:pic>
    </p:spTree>
    <p:extLst>
      <p:ext uri="{BB962C8B-B14F-4D97-AF65-F5344CB8AC3E}">
        <p14:creationId xmlns:p14="http://schemas.microsoft.com/office/powerpoint/2010/main" val="3131036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5997369-BC5A-8B41-ABCE-1828D0499216}"/>
              </a:ext>
            </a:extLst>
          </p:cNvPr>
          <p:cNvPicPr>
            <a:picLocks noChangeAspect="1"/>
          </p:cNvPicPr>
          <p:nvPr/>
        </p:nvPicPr>
        <p:blipFill>
          <a:blip r:embed="rId2"/>
          <a:stretch>
            <a:fillRect/>
          </a:stretch>
        </p:blipFill>
        <p:spPr>
          <a:xfrm>
            <a:off x="6199128" y="1954213"/>
            <a:ext cx="6252428" cy="4571018"/>
          </a:xfrm>
          <a:prstGeom prst="rect">
            <a:avLst/>
          </a:prstGeom>
        </p:spPr>
      </p:pic>
      <p:sp>
        <p:nvSpPr>
          <p:cNvPr id="2" name="Title 1">
            <a:extLst>
              <a:ext uri="{FF2B5EF4-FFF2-40B4-BE49-F238E27FC236}">
                <a16:creationId xmlns:a16="http://schemas.microsoft.com/office/drawing/2014/main" id="{B462FF53-12BB-7C41-8FC6-0F9AF4741D99}"/>
              </a:ext>
            </a:extLst>
          </p:cNvPr>
          <p:cNvSpPr>
            <a:spLocks noGrp="1"/>
          </p:cNvSpPr>
          <p:nvPr>
            <p:ph type="title"/>
          </p:nvPr>
        </p:nvSpPr>
        <p:spPr>
          <a:xfrm>
            <a:off x="1141413" y="619125"/>
            <a:ext cx="9906000" cy="1477963"/>
          </a:xfrm>
        </p:spPr>
        <p:txBody>
          <a:bodyPr>
            <a:normAutofit fontScale="90000"/>
          </a:bodyPr>
          <a:lstStyle/>
          <a:p>
            <a:r>
              <a:rPr lang="en-US" sz="2200" b="1" dirty="0"/>
              <a:t>How a quantum computer could break 2048-bit RSA encryption in 8 hours </a:t>
            </a:r>
            <a:br>
              <a:rPr lang="en-US" sz="2200" b="1" dirty="0"/>
            </a:br>
            <a:r>
              <a:rPr lang="en-US" sz="2200" b="1" dirty="0"/>
              <a:t> </a:t>
            </a:r>
            <a:r>
              <a:rPr lang="en-US" sz="2400" dirty="0">
                <a:hlinkClick r:id="rId3">
                  <a:extLst>
                    <a:ext uri="{A12FA001-AC4F-418D-AE19-62706E023703}">
                      <ahyp:hlinkClr xmlns:ahyp="http://schemas.microsoft.com/office/drawing/2018/hyperlinkcolor" val="tx"/>
                    </a:ext>
                  </a:extLst>
                </a:hlinkClick>
              </a:rPr>
              <a:t>Craig Gidney</a:t>
            </a:r>
            <a:r>
              <a:rPr lang="en-US" sz="2400" dirty="0"/>
              <a:t>, </a:t>
            </a:r>
            <a:r>
              <a:rPr lang="en-US" sz="2400" dirty="0">
                <a:hlinkClick r:id="rId4">
                  <a:extLst>
                    <a:ext uri="{A12FA001-AC4F-418D-AE19-62706E023703}">
                      <ahyp:hlinkClr xmlns:ahyp="http://schemas.microsoft.com/office/drawing/2018/hyperlinkcolor" val="tx"/>
                    </a:ext>
                  </a:extLst>
                </a:hlinkClick>
              </a:rPr>
              <a:t>Martin Ekerå</a:t>
            </a:r>
            <a:br>
              <a:rPr lang="en-US" sz="2200" b="1" dirty="0"/>
            </a:br>
            <a:endParaRPr lang="en-US" dirty="0"/>
          </a:p>
        </p:txBody>
      </p:sp>
      <p:sp>
        <p:nvSpPr>
          <p:cNvPr id="3" name="Content Placeholder 2">
            <a:extLst>
              <a:ext uri="{FF2B5EF4-FFF2-40B4-BE49-F238E27FC236}">
                <a16:creationId xmlns:a16="http://schemas.microsoft.com/office/drawing/2014/main" id="{A8933CA4-4698-EB43-8F24-0B32CE093634}"/>
              </a:ext>
            </a:extLst>
          </p:cNvPr>
          <p:cNvSpPr>
            <a:spLocks noGrp="1"/>
          </p:cNvSpPr>
          <p:nvPr>
            <p:ph idx="1"/>
          </p:nvPr>
        </p:nvSpPr>
        <p:spPr>
          <a:xfrm>
            <a:off x="1141413" y="2249488"/>
            <a:ext cx="4980781" cy="3541712"/>
          </a:xfrm>
        </p:spPr>
        <p:txBody>
          <a:bodyPr/>
          <a:lstStyle/>
          <a:p>
            <a:r>
              <a:rPr lang="en-US" dirty="0"/>
              <a:t>MIT Technology Review: “A new study shows that quantum technology will catch up with today’s encryption standards much sooner than expected. That should worry anybody who needs to store data securely for 25 years or so.”</a:t>
            </a:r>
          </a:p>
          <a:p>
            <a:r>
              <a:rPr lang="en-US" dirty="0"/>
              <a:t>https://</a:t>
            </a:r>
            <a:r>
              <a:rPr lang="en-US" dirty="0" err="1"/>
              <a:t>arxiv.org</a:t>
            </a:r>
            <a:r>
              <a:rPr lang="en-US" dirty="0"/>
              <a:t>/abs/1905.09749</a:t>
            </a:r>
            <a:br>
              <a:rPr lang="en-US" dirty="0"/>
            </a:br>
            <a:endParaRPr lang="en-US" dirty="0"/>
          </a:p>
        </p:txBody>
      </p:sp>
    </p:spTree>
    <p:extLst>
      <p:ext uri="{BB962C8B-B14F-4D97-AF65-F5344CB8AC3E}">
        <p14:creationId xmlns:p14="http://schemas.microsoft.com/office/powerpoint/2010/main" val="242139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16014-4AE3-814B-93C0-263C1D6C6515}"/>
              </a:ext>
            </a:extLst>
          </p:cNvPr>
          <p:cNvSpPr>
            <a:spLocks noGrp="1"/>
          </p:cNvSpPr>
          <p:nvPr>
            <p:ph type="title"/>
          </p:nvPr>
        </p:nvSpPr>
        <p:spPr/>
        <p:txBody>
          <a:bodyPr/>
          <a:lstStyle/>
          <a:p>
            <a:r>
              <a:rPr lang="en-US" dirty="0"/>
              <a:t>Intros and signup sheet</a:t>
            </a:r>
          </a:p>
        </p:txBody>
      </p:sp>
      <p:sp>
        <p:nvSpPr>
          <p:cNvPr id="3" name="Content Placeholder 2">
            <a:extLst>
              <a:ext uri="{FF2B5EF4-FFF2-40B4-BE49-F238E27FC236}">
                <a16:creationId xmlns:a16="http://schemas.microsoft.com/office/drawing/2014/main" id="{2E4DE92A-7540-5145-84E4-2C91BCB8F1E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121960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DDED-98FE-7E46-B80A-96F3B09A6BAC}"/>
              </a:ext>
            </a:extLst>
          </p:cNvPr>
          <p:cNvSpPr>
            <a:spLocks noGrp="1"/>
          </p:cNvSpPr>
          <p:nvPr>
            <p:ph type="title"/>
          </p:nvPr>
        </p:nvSpPr>
        <p:spPr/>
        <p:txBody>
          <a:bodyPr/>
          <a:lstStyle/>
          <a:p>
            <a:r>
              <a:rPr lang="en-US" dirty="0"/>
              <a:t>AWS -&gt; AQS </a:t>
            </a:r>
          </a:p>
        </p:txBody>
      </p:sp>
      <p:sp>
        <p:nvSpPr>
          <p:cNvPr id="3" name="Content Placeholder 2">
            <a:extLst>
              <a:ext uri="{FF2B5EF4-FFF2-40B4-BE49-F238E27FC236}">
                <a16:creationId xmlns:a16="http://schemas.microsoft.com/office/drawing/2014/main" id="{57AFAC08-4A7E-424E-A82B-B9D89B27AABD}"/>
              </a:ext>
            </a:extLst>
          </p:cNvPr>
          <p:cNvSpPr>
            <a:spLocks noGrp="1"/>
          </p:cNvSpPr>
          <p:nvPr>
            <p:ph idx="1"/>
          </p:nvPr>
        </p:nvSpPr>
        <p:spPr>
          <a:xfrm>
            <a:off x="1141412" y="2249488"/>
            <a:ext cx="10458111" cy="3541712"/>
          </a:xfrm>
        </p:spPr>
        <p:txBody>
          <a:bodyPr/>
          <a:lstStyle/>
          <a:p>
            <a:pPr marL="0" indent="0">
              <a:buNone/>
            </a:pPr>
            <a:r>
              <a:rPr lang="en-US" sz="2800" dirty="0"/>
              <a:t>May 22, 2019</a:t>
            </a:r>
            <a:br>
              <a:rPr lang="en-US" sz="2800" dirty="0"/>
            </a:br>
            <a:r>
              <a:rPr lang="en-US" sz="2800" dirty="0"/>
              <a:t>… will take over the CEO role from </a:t>
            </a:r>
            <a:r>
              <a:rPr lang="en-US" sz="2800" dirty="0" err="1"/>
              <a:t>IonQ</a:t>
            </a:r>
            <a:r>
              <a:rPr lang="en-US" sz="2800" dirty="0"/>
              <a:t> co-founder Christopher Monroe who will become the company’s Chief Scientist.  It should be noted that </a:t>
            </a:r>
            <a:r>
              <a:rPr lang="en-US" sz="2800" b="1" dirty="0"/>
              <a:t>Amazon Web Services is one of the investors in </a:t>
            </a:r>
            <a:r>
              <a:rPr lang="en-US" sz="2800" b="1" dirty="0" err="1"/>
              <a:t>IonQ</a:t>
            </a:r>
            <a:r>
              <a:rPr lang="en-US" sz="2800" dirty="0"/>
              <a:t> and ….. In addition, one of the key early applications expected for quantum computing is to help commercial companies improve their logistics and….</a:t>
            </a:r>
          </a:p>
        </p:txBody>
      </p:sp>
    </p:spTree>
    <p:extLst>
      <p:ext uri="{BB962C8B-B14F-4D97-AF65-F5344CB8AC3E}">
        <p14:creationId xmlns:p14="http://schemas.microsoft.com/office/powerpoint/2010/main" val="1620970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CA23-9311-EB49-905F-0B1E6C93AB1B}"/>
              </a:ext>
            </a:extLst>
          </p:cNvPr>
          <p:cNvSpPr>
            <a:spLocks noGrp="1"/>
          </p:cNvSpPr>
          <p:nvPr>
            <p:ph type="title"/>
          </p:nvPr>
        </p:nvSpPr>
        <p:spPr>
          <a:xfrm>
            <a:off x="1143000" y="1749425"/>
            <a:ext cx="9906000" cy="1477963"/>
          </a:xfrm>
        </p:spPr>
        <p:txBody>
          <a:bodyPr>
            <a:normAutofit/>
          </a:bodyPr>
          <a:lstStyle/>
          <a:p>
            <a:pPr algn="ctr"/>
            <a:r>
              <a:rPr lang="en-US" dirty="0"/>
              <a:t>BEN PORTER</a:t>
            </a:r>
            <a:br>
              <a:rPr lang="en-US" dirty="0"/>
            </a:br>
            <a:r>
              <a:rPr lang="en-US" dirty="0"/>
              <a:t>MICROSOFT</a:t>
            </a:r>
          </a:p>
        </p:txBody>
      </p:sp>
      <p:sp>
        <p:nvSpPr>
          <p:cNvPr id="4" name="TextBox 3">
            <a:extLst>
              <a:ext uri="{FF2B5EF4-FFF2-40B4-BE49-F238E27FC236}">
                <a16:creationId xmlns:a16="http://schemas.microsoft.com/office/drawing/2014/main" id="{62FCE3A4-9D0A-EC46-B99E-AE8D3B7725FA}"/>
              </a:ext>
            </a:extLst>
          </p:cNvPr>
          <p:cNvSpPr txBox="1"/>
          <p:nvPr/>
        </p:nvSpPr>
        <p:spPr>
          <a:xfrm>
            <a:off x="1228725" y="3720307"/>
            <a:ext cx="10287000" cy="2585323"/>
          </a:xfrm>
          <a:prstGeom prst="rect">
            <a:avLst/>
          </a:prstGeom>
          <a:noFill/>
        </p:spPr>
        <p:txBody>
          <a:bodyPr wrap="square" rtlCol="0">
            <a:spAutoFit/>
          </a:bodyPr>
          <a:lstStyle/>
          <a:p>
            <a:r>
              <a:rPr lang="en-US" dirty="0"/>
              <a:t>Ben Porter is Director of Business Development for Microsoft’s quantum computing group. He is a seasoned business development and strategy executive with a long track record of structuring and negotiating high-impact partnerships. With over 15 years of experience innovating at the intersection of hardware, software and services, Ben has a passion for commercializing emerging tech and launching new businesses.</a:t>
            </a:r>
            <a:br>
              <a:rPr lang="en-US" dirty="0"/>
            </a:br>
            <a:br>
              <a:rPr lang="en-US" dirty="0"/>
            </a:br>
            <a:r>
              <a:rPr lang="en-US" dirty="0"/>
              <a:t>Prior to working with Microsoft’s quantum computing group he designed strategy and new business models for the original HoloLens and other mixed reality products and services. Earlier in his career, Ben was a key member of the team that developed and launched the interactive entertainment platform on Xbox. He holds a bachelor’s degree from Brigham Young University and a master’s degree from New York University.</a:t>
            </a:r>
          </a:p>
        </p:txBody>
      </p:sp>
    </p:spTree>
    <p:extLst>
      <p:ext uri="{BB962C8B-B14F-4D97-AF65-F5344CB8AC3E}">
        <p14:creationId xmlns:p14="http://schemas.microsoft.com/office/powerpoint/2010/main" val="51887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787" y="349135"/>
            <a:ext cx="9906000" cy="1477963"/>
          </a:xfrm>
        </p:spPr>
        <p:txBody>
          <a:bodyPr/>
          <a:lstStyle/>
          <a:p>
            <a:pPr eaLnBrk="1" hangingPunct="1">
              <a:defRPr/>
            </a:pPr>
            <a:r>
              <a:rPr lang="en-US" dirty="0"/>
              <a:t>JUNE 18, 2019 (#26)</a:t>
            </a:r>
          </a:p>
        </p:txBody>
      </p:sp>
      <p:sp>
        <p:nvSpPr>
          <p:cNvPr id="3" name="Content Placeholder 2"/>
          <p:cNvSpPr>
            <a:spLocks noGrp="1"/>
          </p:cNvSpPr>
          <p:nvPr>
            <p:ph idx="1"/>
          </p:nvPr>
        </p:nvSpPr>
        <p:spPr>
          <a:xfrm>
            <a:off x="1008410" y="1481081"/>
            <a:ext cx="9906000" cy="3541712"/>
          </a:xfrm>
        </p:spPr>
        <p:txBody>
          <a:bodyPr/>
          <a:lstStyle/>
          <a:p>
            <a:pPr eaLnBrk="1" hangingPunct="1">
              <a:buFont typeface="Arial" panose="020B0604020202020204" pitchFamily="34" charset="0"/>
              <a:buChar char="•"/>
              <a:defRPr/>
            </a:pPr>
            <a:r>
              <a:rPr lang="en-US" sz="2800" dirty="0"/>
              <a:t>Agenda</a:t>
            </a:r>
          </a:p>
          <a:p>
            <a:pPr lvl="1" eaLnBrk="1" hangingPunct="1">
              <a:buFont typeface="Arial" panose="020B0604020202020204" pitchFamily="34" charset="0"/>
              <a:buChar char="•"/>
              <a:defRPr/>
            </a:pPr>
            <a:r>
              <a:rPr lang="en-US" sz="2800" dirty="0"/>
              <a:t>Food/Pizza</a:t>
            </a:r>
          </a:p>
          <a:p>
            <a:pPr lvl="1" eaLnBrk="1" hangingPunct="1">
              <a:buFont typeface="Arial" panose="020B0604020202020204" pitchFamily="34" charset="0"/>
              <a:buChar char="•"/>
              <a:defRPr/>
            </a:pPr>
            <a:r>
              <a:rPr lang="en-US" sz="2800" dirty="0"/>
              <a:t>Introductions and thanks to </a:t>
            </a:r>
            <a:r>
              <a:rPr lang="en-US" sz="2800" b="1" dirty="0"/>
              <a:t>Microsoft</a:t>
            </a:r>
          </a:p>
          <a:p>
            <a:pPr lvl="1" eaLnBrk="1" hangingPunct="1">
              <a:buFont typeface="Arial" panose="020B0604020202020204" pitchFamily="34" charset="0"/>
              <a:buChar char="•"/>
              <a:defRPr/>
            </a:pPr>
            <a:r>
              <a:rPr lang="en-US" sz="2800" dirty="0"/>
              <a:t>Quick Intros &amp; Signup Sheet</a:t>
            </a:r>
          </a:p>
          <a:p>
            <a:pPr eaLnBrk="1" hangingPunct="1">
              <a:buFont typeface="Arial" panose="020B0604020202020204" pitchFamily="34" charset="0"/>
              <a:buChar char="•"/>
              <a:defRPr/>
            </a:pPr>
            <a:r>
              <a:rPr lang="en-US" sz="2800" dirty="0"/>
              <a:t>Ben Porter - Microsoft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FA10-1F4C-A84F-A6EF-4EE45EECACE9}"/>
              </a:ext>
            </a:extLst>
          </p:cNvPr>
          <p:cNvSpPr>
            <a:spLocks noGrp="1"/>
          </p:cNvSpPr>
          <p:nvPr>
            <p:ph type="title"/>
          </p:nvPr>
        </p:nvSpPr>
        <p:spPr/>
        <p:txBody>
          <a:bodyPr/>
          <a:lstStyle/>
          <a:p>
            <a:r>
              <a:rPr lang="en-US" dirty="0"/>
              <a:t>|Cambridge&gt; Quantum computing meetup</a:t>
            </a:r>
          </a:p>
        </p:txBody>
      </p:sp>
      <p:sp>
        <p:nvSpPr>
          <p:cNvPr id="3" name="Content Placeholder 2">
            <a:extLst>
              <a:ext uri="{FF2B5EF4-FFF2-40B4-BE49-F238E27FC236}">
                <a16:creationId xmlns:a16="http://schemas.microsoft.com/office/drawing/2014/main" id="{0E6156F5-183B-944C-8CC4-40B21842F104}"/>
              </a:ext>
            </a:extLst>
          </p:cNvPr>
          <p:cNvSpPr>
            <a:spLocks noGrp="1"/>
          </p:cNvSpPr>
          <p:nvPr>
            <p:ph idx="1"/>
          </p:nvPr>
        </p:nvSpPr>
        <p:spPr/>
        <p:txBody>
          <a:bodyPr/>
          <a:lstStyle/>
          <a:p>
            <a:r>
              <a:rPr lang="en-US" dirty="0"/>
              <a:t>First meeting somewhere in Cambridge or Boston - soon</a:t>
            </a:r>
          </a:p>
          <a:p>
            <a:r>
              <a:rPr lang="en-US" dirty="0"/>
              <a:t>Looking for speakers</a:t>
            </a:r>
          </a:p>
          <a:p>
            <a:r>
              <a:rPr lang="en-US" dirty="0"/>
              <a:t>Similar topics, approaches</a:t>
            </a:r>
          </a:p>
          <a:p>
            <a:r>
              <a:rPr lang="en-US" dirty="0"/>
              <a:t>Join us</a:t>
            </a:r>
          </a:p>
        </p:txBody>
      </p:sp>
    </p:spTree>
    <p:extLst>
      <p:ext uri="{BB962C8B-B14F-4D97-AF65-F5344CB8AC3E}">
        <p14:creationId xmlns:p14="http://schemas.microsoft.com/office/powerpoint/2010/main" val="44417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9906000" cy="1477963"/>
          </a:xfrm>
        </p:spPr>
        <p:txBody>
          <a:bodyPr/>
          <a:lstStyle/>
          <a:p>
            <a:pPr>
              <a:defRPr/>
            </a:pPr>
            <a:r>
              <a:rPr lang="en-US" dirty="0"/>
              <a:t>Recap 2017-2019</a:t>
            </a:r>
          </a:p>
        </p:txBody>
      </p:sp>
      <p:sp>
        <p:nvSpPr>
          <p:cNvPr id="22530" name="Content Placeholder 2"/>
          <p:cNvSpPr>
            <a:spLocks noGrp="1"/>
          </p:cNvSpPr>
          <p:nvPr>
            <p:ph idx="1"/>
          </p:nvPr>
        </p:nvSpPr>
        <p:spPr>
          <a:xfrm>
            <a:off x="856359" y="1258213"/>
            <a:ext cx="9906000" cy="3541712"/>
          </a:xfrm>
        </p:spPr>
        <p:txBody>
          <a:bodyPr/>
          <a:lstStyle/>
          <a:p>
            <a:r>
              <a:rPr lang="en-US" altLang="x-none" sz="2800" dirty="0"/>
              <a:t>2017-2018 </a:t>
            </a:r>
          </a:p>
          <a:p>
            <a:pPr lvl="1"/>
            <a:r>
              <a:rPr lang="en-US" altLang="x-none" sz="2400" dirty="0"/>
              <a:t>NYC Quantum Computing Retrospective </a:t>
            </a:r>
          </a:p>
          <a:p>
            <a:r>
              <a:rPr lang="en-US" altLang="x-none" sz="2800" dirty="0"/>
              <a:t>2017</a:t>
            </a:r>
          </a:p>
          <a:p>
            <a:pPr lvl="1"/>
            <a:r>
              <a:rPr lang="en-US" altLang="x-none" dirty="0"/>
              <a:t>Grover search, IBM’s Quantum Experience, math behind Grover, DWAVE technical presentation, Chris Monroe from IONQ, Quantum Entanglement, Bell’s Inequality, IBM presented QISKIT, Nathan </a:t>
            </a:r>
            <a:r>
              <a:rPr lang="en-US" altLang="x-none" dirty="0" err="1"/>
              <a:t>Weibe</a:t>
            </a:r>
            <a:r>
              <a:rPr lang="en-US" altLang="x-none" dirty="0"/>
              <a:t> from Microsoft, Shor Discussion </a:t>
            </a:r>
          </a:p>
          <a:p>
            <a:r>
              <a:rPr lang="en-US" altLang="x-none" sz="3200" dirty="0"/>
              <a:t>2018</a:t>
            </a:r>
          </a:p>
          <a:p>
            <a:pPr lvl="1"/>
            <a:r>
              <a:rPr lang="en-US" altLang="x-none" dirty="0"/>
              <a:t>Muir, </a:t>
            </a:r>
            <a:r>
              <a:rPr lang="en-US" altLang="x-none" dirty="0" err="1"/>
              <a:t>Javad</a:t>
            </a:r>
            <a:r>
              <a:rPr lang="en-US" altLang="x-none" dirty="0"/>
              <a:t>, Pavel, Simon, Nicole, Robert, Nick, Will Zeng, Andrei </a:t>
            </a:r>
            <a:r>
              <a:rPr lang="en-US" altLang="x-none" dirty="0" err="1"/>
              <a:t>Petrenko</a:t>
            </a:r>
            <a:r>
              <a:rPr lang="en-US" altLang="x-none" dirty="0"/>
              <a:t>, </a:t>
            </a:r>
            <a:r>
              <a:rPr lang="en-US" altLang="x-none" dirty="0" err="1"/>
              <a:t>Pouya</a:t>
            </a:r>
            <a:endParaRPr lang="en-US" altLang="x-none" dirty="0"/>
          </a:p>
          <a:p>
            <a:r>
              <a:rPr lang="en-US" altLang="x-none" sz="2800" dirty="0"/>
              <a:t>2019</a:t>
            </a:r>
          </a:p>
          <a:p>
            <a:pPr lvl="1"/>
            <a:r>
              <a:rPr lang="en-US" altLang="x-none" dirty="0"/>
              <a:t>Larry </a:t>
            </a:r>
            <a:r>
              <a:rPr lang="en-US" altLang="x-none" dirty="0" err="1"/>
              <a:t>Liebovitch</a:t>
            </a:r>
            <a:r>
              <a:rPr lang="en-US" altLang="x-none" dirty="0"/>
              <a:t> Refresher, </a:t>
            </a:r>
            <a:r>
              <a:rPr lang="en-US" dirty="0" err="1"/>
              <a:t>Aharon</a:t>
            </a:r>
            <a:r>
              <a:rPr lang="en-US" dirty="0"/>
              <a:t> </a:t>
            </a:r>
            <a:r>
              <a:rPr lang="en-US" dirty="0" err="1"/>
              <a:t>Brodutch</a:t>
            </a:r>
            <a:r>
              <a:rPr lang="en-US" dirty="0"/>
              <a:t> Agnostic labs, Tom Bromley, Antonio </a:t>
            </a:r>
            <a:r>
              <a:rPr lang="en-US" dirty="0" err="1"/>
              <a:t>Mezzacapo</a:t>
            </a:r>
            <a:r>
              <a:rPr lang="en-US" dirty="0"/>
              <a:t>, Mirko Amico </a:t>
            </a:r>
            <a:endParaRPr lang="en-US" altLang="x-none" dirty="0"/>
          </a:p>
          <a:p>
            <a:pPr lvl="1"/>
            <a:endParaRPr lang="en-US" altLang="x-none" sz="2400" dirty="0"/>
          </a:p>
          <a:p>
            <a:endParaRPr lang="en-US" altLang="x-non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70DD-330A-B241-B40D-AAE7F7A89A60}"/>
              </a:ext>
            </a:extLst>
          </p:cNvPr>
          <p:cNvSpPr>
            <a:spLocks noGrp="1"/>
          </p:cNvSpPr>
          <p:nvPr>
            <p:ph type="title"/>
          </p:nvPr>
        </p:nvSpPr>
        <p:spPr>
          <a:xfrm>
            <a:off x="1116475" y="2066838"/>
            <a:ext cx="10612783" cy="1477963"/>
          </a:xfrm>
        </p:spPr>
        <p:txBody>
          <a:bodyPr>
            <a:normAutofit fontScale="90000"/>
          </a:bodyPr>
          <a:lstStyle/>
          <a:p>
            <a:r>
              <a:rPr lang="en-US" dirty="0"/>
              <a:t>Last meeting</a:t>
            </a:r>
            <a:br>
              <a:rPr lang="en-US" dirty="0"/>
            </a:br>
            <a:r>
              <a:rPr lang="en-US" dirty="0" err="1"/>
              <a:t>MAy</a:t>
            </a:r>
            <a:r>
              <a:rPr lang="en-US" dirty="0"/>
              <a:t> 2019 </a:t>
            </a:r>
            <a:br>
              <a:rPr lang="en-US" dirty="0"/>
            </a:br>
            <a:r>
              <a:rPr lang="en-US" dirty="0"/>
              <a:t>Mirko AMICO- IBM</a:t>
            </a:r>
            <a:br>
              <a:rPr lang="en-US" dirty="0"/>
            </a:br>
            <a:endParaRPr lang="en-US" dirty="0"/>
          </a:p>
        </p:txBody>
      </p:sp>
    </p:spTree>
    <p:extLst>
      <p:ext uri="{BB962C8B-B14F-4D97-AF65-F5344CB8AC3E}">
        <p14:creationId xmlns:p14="http://schemas.microsoft.com/office/powerpoint/2010/main" val="1054615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791" y="127029"/>
            <a:ext cx="9906000" cy="1477963"/>
          </a:xfrm>
        </p:spPr>
        <p:txBody>
          <a:bodyPr>
            <a:normAutofit/>
          </a:bodyPr>
          <a:lstStyle/>
          <a:p>
            <a:pPr eaLnBrk="1" hangingPunct="1">
              <a:defRPr/>
            </a:pPr>
            <a:r>
              <a:rPr lang="en-US" dirty="0"/>
              <a:t>2019</a:t>
            </a:r>
          </a:p>
        </p:txBody>
      </p:sp>
      <p:sp>
        <p:nvSpPr>
          <p:cNvPr id="3" name="Content Placeholder 2"/>
          <p:cNvSpPr>
            <a:spLocks noGrp="1"/>
          </p:cNvSpPr>
          <p:nvPr>
            <p:ph idx="1"/>
          </p:nvPr>
        </p:nvSpPr>
        <p:spPr>
          <a:xfrm>
            <a:off x="1210197" y="1280971"/>
            <a:ext cx="11108777" cy="3541712"/>
          </a:xfrm>
        </p:spPr>
        <p:txBody>
          <a:bodyPr/>
          <a:lstStyle/>
          <a:p>
            <a:pPr eaLnBrk="1" hangingPunct="1">
              <a:buFont typeface="Arial" panose="020B0604020202020204" pitchFamily="34" charset="0"/>
              <a:buChar char="•"/>
              <a:defRPr/>
            </a:pPr>
            <a:r>
              <a:rPr lang="en-US" sz="2000" dirty="0"/>
              <a:t>Looking like 3</a:t>
            </a:r>
            <a:r>
              <a:rPr lang="en-US" sz="2000" baseline="30000" dirty="0"/>
              <a:t>rd</a:t>
            </a:r>
            <a:r>
              <a:rPr lang="en-US" sz="2000" dirty="0"/>
              <a:t> Wednesday of the month – tentative – depends on speaker </a:t>
            </a:r>
          </a:p>
          <a:p>
            <a:pPr eaLnBrk="1" hangingPunct="1">
              <a:buFont typeface="Arial" panose="020B0604020202020204" pitchFamily="34" charset="0"/>
              <a:buChar char="•"/>
              <a:defRPr/>
            </a:pPr>
            <a:r>
              <a:rPr lang="en-US" sz="2200" dirty="0"/>
              <a:t>Tuesday, June 18, 2019</a:t>
            </a:r>
          </a:p>
          <a:p>
            <a:pPr lvl="1" eaLnBrk="1" hangingPunct="1">
              <a:buFont typeface="Arial" panose="020B0604020202020204" pitchFamily="34" charset="0"/>
              <a:buChar char="•"/>
              <a:defRPr/>
            </a:pPr>
            <a:r>
              <a:rPr lang="en-US" sz="1800" dirty="0"/>
              <a:t>Ben Porter - Microsoft</a:t>
            </a:r>
          </a:p>
          <a:p>
            <a:pPr eaLnBrk="1" hangingPunct="1">
              <a:buFont typeface="Arial" panose="020B0604020202020204" pitchFamily="34" charset="0"/>
              <a:buChar char="•"/>
              <a:defRPr/>
            </a:pPr>
            <a:r>
              <a:rPr lang="en-US" sz="2200" dirty="0"/>
              <a:t>Wednesday, July 17, 2019 </a:t>
            </a:r>
          </a:p>
          <a:p>
            <a:pPr lvl="1" eaLnBrk="1" hangingPunct="1">
              <a:buFont typeface="Arial" panose="020B0604020202020204" pitchFamily="34" charset="0"/>
              <a:buChar char="•"/>
              <a:defRPr/>
            </a:pPr>
            <a:r>
              <a:rPr lang="en-US" sz="1800" dirty="0"/>
              <a:t>Will </a:t>
            </a:r>
            <a:r>
              <a:rPr lang="en-US" sz="1800" dirty="0" err="1"/>
              <a:t>Finigan</a:t>
            </a:r>
            <a:r>
              <a:rPr lang="en-US" sz="1800" dirty="0"/>
              <a:t>  (Harvard), et al,  – Quantum Circuit Optimization </a:t>
            </a:r>
          </a:p>
          <a:p>
            <a:pPr eaLnBrk="1" hangingPunct="1">
              <a:buFont typeface="Arial" panose="020B0604020202020204" pitchFamily="34" charset="0"/>
              <a:buChar char="•"/>
              <a:defRPr/>
            </a:pPr>
            <a:r>
              <a:rPr lang="en-US" sz="2200" dirty="0"/>
              <a:t>Wednesday, August 21, 2019 – maybe </a:t>
            </a:r>
          </a:p>
          <a:p>
            <a:pPr eaLnBrk="1" hangingPunct="1">
              <a:buFont typeface="Arial" panose="020B0604020202020204" pitchFamily="34" charset="0"/>
              <a:buChar char="•"/>
              <a:defRPr/>
            </a:pPr>
            <a:r>
              <a:rPr lang="en-US" sz="2200" dirty="0"/>
              <a:t>Wednesday, September 18, 2019 </a:t>
            </a:r>
          </a:p>
          <a:p>
            <a:pPr eaLnBrk="1" hangingPunct="1">
              <a:buFont typeface="Arial" panose="020B0604020202020204" pitchFamily="34" charset="0"/>
              <a:buChar char="•"/>
              <a:defRPr/>
            </a:pPr>
            <a:r>
              <a:rPr lang="en-US" sz="2200" dirty="0"/>
              <a:t>Wednesday, October 16, 2019 </a:t>
            </a:r>
          </a:p>
          <a:p>
            <a:pPr eaLnBrk="1" hangingPunct="1">
              <a:buFont typeface="Arial" panose="020B0604020202020204" pitchFamily="34" charset="0"/>
              <a:buChar char="•"/>
              <a:defRPr/>
            </a:pPr>
            <a:endParaRPr lang="en-US" sz="2200" dirty="0"/>
          </a:p>
        </p:txBody>
      </p:sp>
    </p:spTree>
    <p:extLst>
      <p:ext uri="{BB962C8B-B14F-4D97-AF65-F5344CB8AC3E}">
        <p14:creationId xmlns:p14="http://schemas.microsoft.com/office/powerpoint/2010/main" val="26059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973" y="394682"/>
            <a:ext cx="9906000" cy="1477963"/>
          </a:xfrm>
        </p:spPr>
        <p:txBody>
          <a:bodyPr/>
          <a:lstStyle/>
          <a:p>
            <a:r>
              <a:rPr lang="en-US" dirty="0"/>
              <a:t>Always interested in speakers and topics</a:t>
            </a:r>
          </a:p>
        </p:txBody>
      </p:sp>
      <p:sp>
        <p:nvSpPr>
          <p:cNvPr id="3" name="Content Placeholder 2"/>
          <p:cNvSpPr>
            <a:spLocks noGrp="1"/>
          </p:cNvSpPr>
          <p:nvPr>
            <p:ph idx="1"/>
          </p:nvPr>
        </p:nvSpPr>
        <p:spPr>
          <a:xfrm>
            <a:off x="1489017" y="1492079"/>
            <a:ext cx="11006051" cy="3541712"/>
          </a:xfrm>
        </p:spPr>
        <p:txBody>
          <a:bodyPr/>
          <a:lstStyle/>
          <a:p>
            <a:r>
              <a:rPr lang="en-US" dirty="0"/>
              <a:t>Quantum Noise and Decoherence</a:t>
            </a:r>
          </a:p>
          <a:p>
            <a:r>
              <a:rPr lang="en-US" dirty="0"/>
              <a:t>Advanced topics </a:t>
            </a:r>
          </a:p>
          <a:p>
            <a:pPr lvl="1"/>
            <a:r>
              <a:rPr lang="en-US" dirty="0"/>
              <a:t>Quantum Machine Learning, Quantum Games, Quantum ”assist”, Blind Quantum Computing</a:t>
            </a:r>
          </a:p>
          <a:p>
            <a:r>
              <a:rPr lang="en-US" dirty="0"/>
              <a:t>Algorithm &amp; New Hardware</a:t>
            </a:r>
          </a:p>
          <a:p>
            <a:r>
              <a:rPr lang="en-US" dirty="0"/>
              <a:t>Quantum IDEs</a:t>
            </a:r>
          </a:p>
          <a:p>
            <a:r>
              <a:rPr lang="en-US" dirty="0"/>
              <a:t>Microsoft/Topological Quantum Computing</a:t>
            </a:r>
          </a:p>
          <a:p>
            <a:r>
              <a:rPr lang="en-US" dirty="0"/>
              <a:t>Investing in Quantum Computing </a:t>
            </a:r>
          </a:p>
          <a:p>
            <a:r>
              <a:rPr lang="en-US" dirty="0"/>
              <a:t>Financial Applications</a:t>
            </a:r>
          </a:p>
          <a:p>
            <a:r>
              <a:rPr lang="en-US" b="1" i="1" u="sng" dirty="0"/>
              <a:t>What else? </a:t>
            </a:r>
          </a:p>
        </p:txBody>
      </p:sp>
    </p:spTree>
    <p:extLst>
      <p:ext uri="{BB962C8B-B14F-4D97-AF65-F5344CB8AC3E}">
        <p14:creationId xmlns:p14="http://schemas.microsoft.com/office/powerpoint/2010/main" val="59613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C891-BC1D-744A-82F9-2995B02EB614}"/>
              </a:ext>
            </a:extLst>
          </p:cNvPr>
          <p:cNvSpPr>
            <a:spLocks noGrp="1"/>
          </p:cNvSpPr>
          <p:nvPr>
            <p:ph type="title"/>
          </p:nvPr>
        </p:nvSpPr>
        <p:spPr/>
        <p:txBody>
          <a:bodyPr/>
          <a:lstStyle/>
          <a:p>
            <a:r>
              <a:rPr lang="en-US" dirty="0"/>
              <a:t>NEW LAB</a:t>
            </a:r>
          </a:p>
        </p:txBody>
      </p:sp>
      <p:sp>
        <p:nvSpPr>
          <p:cNvPr id="3" name="Content Placeholder 2">
            <a:extLst>
              <a:ext uri="{FF2B5EF4-FFF2-40B4-BE49-F238E27FC236}">
                <a16:creationId xmlns:a16="http://schemas.microsoft.com/office/drawing/2014/main" id="{A801275E-113E-A048-A5FF-04844885276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6988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8CD14-3EB5-C04F-9481-5FB2CCCB0526}"/>
              </a:ext>
            </a:extLst>
          </p:cNvPr>
          <p:cNvSpPr>
            <a:spLocks noGrp="1"/>
          </p:cNvSpPr>
          <p:nvPr>
            <p:ph type="title"/>
          </p:nvPr>
        </p:nvSpPr>
        <p:spPr>
          <a:xfrm>
            <a:off x="1166351" y="87111"/>
            <a:ext cx="9906000" cy="1477963"/>
          </a:xfrm>
        </p:spPr>
        <p:txBody>
          <a:bodyPr/>
          <a:lstStyle/>
          <a:p>
            <a:r>
              <a:rPr lang="en-US" dirty="0" err="1"/>
              <a:t>Unitary.fund</a:t>
            </a:r>
            <a:r>
              <a:rPr lang="en-US" dirty="0"/>
              <a:t>  </a:t>
            </a:r>
          </a:p>
        </p:txBody>
      </p:sp>
      <p:sp>
        <p:nvSpPr>
          <p:cNvPr id="3" name="Content Placeholder 2">
            <a:extLst>
              <a:ext uri="{FF2B5EF4-FFF2-40B4-BE49-F238E27FC236}">
                <a16:creationId xmlns:a16="http://schemas.microsoft.com/office/drawing/2014/main" id="{4D47B353-38DE-5845-8F55-2E7BD125D436}"/>
              </a:ext>
            </a:extLst>
          </p:cNvPr>
          <p:cNvSpPr>
            <a:spLocks noGrp="1"/>
          </p:cNvSpPr>
          <p:nvPr>
            <p:ph idx="1"/>
          </p:nvPr>
        </p:nvSpPr>
        <p:spPr>
          <a:xfrm>
            <a:off x="1041661" y="1243647"/>
            <a:ext cx="9906000" cy="3541712"/>
          </a:xfrm>
        </p:spPr>
        <p:txBody>
          <a:bodyPr/>
          <a:lstStyle/>
          <a:p>
            <a:r>
              <a:rPr lang="en-US" b="1" dirty="0"/>
              <a:t>Unitary Fund: </a:t>
            </a:r>
          </a:p>
          <a:p>
            <a:pPr lvl="1"/>
            <a:r>
              <a:rPr lang="en-US" dirty="0"/>
              <a:t>Started earlier in 2018 “on the belief that the world will be a better place if quantum computing is accessible and open. To help this happen, we started with an easy-to-access grant program of $2k for open source quantum computing projects.”</a:t>
            </a:r>
          </a:p>
          <a:p>
            <a:r>
              <a:rPr lang="en-US" dirty="0"/>
              <a:t>Focus</a:t>
            </a:r>
          </a:p>
          <a:p>
            <a:pPr lvl="1"/>
            <a:r>
              <a:rPr lang="en-US" dirty="0"/>
              <a:t>contributing to an existing open source project</a:t>
            </a:r>
          </a:p>
          <a:p>
            <a:pPr lvl="1"/>
            <a:r>
              <a:rPr lang="en-US" dirty="0"/>
              <a:t>creating a new framework or tool</a:t>
            </a:r>
          </a:p>
          <a:p>
            <a:pPr lvl="1"/>
            <a:r>
              <a:rPr lang="en-US" dirty="0"/>
              <a:t>researching a new algorithm</a:t>
            </a:r>
          </a:p>
          <a:p>
            <a:pPr lvl="1"/>
            <a:r>
              <a:rPr lang="en-US" dirty="0"/>
              <a:t>applying an existing algorithm to a new problem</a:t>
            </a:r>
          </a:p>
          <a:p>
            <a:pPr lvl="1"/>
            <a:r>
              <a:rPr lang="en-US" dirty="0"/>
              <a:t>creating or curating a free dataset that others can use</a:t>
            </a:r>
          </a:p>
          <a:p>
            <a:pPr lvl="1"/>
            <a:r>
              <a:rPr lang="en-US" dirty="0"/>
              <a:t>educating, explaining, or otherwise helping people learn new or existing techniques</a:t>
            </a:r>
            <a:br>
              <a:rPr lang="en-US" dirty="0"/>
            </a:br>
            <a:endParaRPr lang="en-US" dirty="0"/>
          </a:p>
        </p:txBody>
      </p:sp>
    </p:spTree>
    <p:extLst>
      <p:ext uri="{BB962C8B-B14F-4D97-AF65-F5344CB8AC3E}">
        <p14:creationId xmlns:p14="http://schemas.microsoft.com/office/powerpoint/2010/main" val="3156731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56348</TotalTime>
  <Words>637</Words>
  <Application>Microsoft Macintosh PowerPoint</Application>
  <PresentationFormat>Widescreen</PresentationFormat>
  <Paragraphs>70</Paragraphs>
  <Slides>14</Slides>
  <Notes>1</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Tw Cen MT</vt:lpstr>
      <vt:lpstr>Circuit</vt:lpstr>
      <vt:lpstr>NYC Quantum Computing meetup  June 18, 2019  Organizers: Steve willis &amp; Steve Yalovister  HOSTED BY JIM WILLIAMS, ET AL Microsoft</vt:lpstr>
      <vt:lpstr>JUNE 18, 2019 (#26)</vt:lpstr>
      <vt:lpstr>|Cambridge&gt; Quantum computing meetup</vt:lpstr>
      <vt:lpstr>Recap 2017-2019</vt:lpstr>
      <vt:lpstr>Last meeting MAy 2019  Mirko AMICO- IBM </vt:lpstr>
      <vt:lpstr>2019</vt:lpstr>
      <vt:lpstr>Always interested in speakers and topics</vt:lpstr>
      <vt:lpstr>NEW LAB</vt:lpstr>
      <vt:lpstr>Unitary.fund  </vt:lpstr>
      <vt:lpstr>Portable quantum software ASK</vt:lpstr>
      <vt:lpstr>How a quantum computer could break 2048-bit RSA encryption in 8 hours   Craig Gidney, Martin Ekerå </vt:lpstr>
      <vt:lpstr>Intros and signup sheet</vt:lpstr>
      <vt:lpstr>AWS -&gt; AQS </vt:lpstr>
      <vt:lpstr>BEN PORTER MICROSOFT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computing</dc:title>
  <dc:creator>STEVE YALOVITSER</dc:creator>
  <cp:lastModifiedBy>Steven Willis</cp:lastModifiedBy>
  <cp:revision>357</cp:revision>
  <cp:lastPrinted>2018-09-17T13:16:28Z</cp:lastPrinted>
  <dcterms:created xsi:type="dcterms:W3CDTF">2017-02-28T01:20:52Z</dcterms:created>
  <dcterms:modified xsi:type="dcterms:W3CDTF">2019-06-18T10:25:59Z</dcterms:modified>
</cp:coreProperties>
</file>