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2" r:id="rId1"/>
  </p:sldMasterIdLst>
  <p:notesMasterIdLst>
    <p:notesMasterId r:id="rId13"/>
  </p:notesMasterIdLst>
  <p:handoutMasterIdLst>
    <p:handoutMasterId r:id="rId14"/>
  </p:handoutMasterIdLst>
  <p:sldIdLst>
    <p:sldId id="498" r:id="rId2"/>
    <p:sldId id="278" r:id="rId3"/>
    <p:sldId id="280" r:id="rId4"/>
    <p:sldId id="503" r:id="rId5"/>
    <p:sldId id="493" r:id="rId6"/>
    <p:sldId id="466" r:id="rId7"/>
    <p:sldId id="505" r:id="rId8"/>
    <p:sldId id="506" r:id="rId9"/>
    <p:sldId id="502" r:id="rId10"/>
    <p:sldId id="507" r:id="rId11"/>
    <p:sldId id="504" r:id="rId12"/>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Tw Cen MT" charset="0"/>
        <a:ea typeface="+mn-ea"/>
        <a:cs typeface="+mn-cs"/>
      </a:defRPr>
    </a:lvl1pPr>
    <a:lvl2pPr marL="457200" algn="l" defTabSz="457200" rtl="0" eaLnBrk="0" fontAlgn="base" hangingPunct="0">
      <a:spcBef>
        <a:spcPct val="0"/>
      </a:spcBef>
      <a:spcAft>
        <a:spcPct val="0"/>
      </a:spcAft>
      <a:defRPr kern="1200">
        <a:solidFill>
          <a:schemeClr val="tx1"/>
        </a:solidFill>
        <a:latin typeface="Tw Cen MT" charset="0"/>
        <a:ea typeface="+mn-ea"/>
        <a:cs typeface="+mn-cs"/>
      </a:defRPr>
    </a:lvl2pPr>
    <a:lvl3pPr marL="914400" algn="l" defTabSz="457200" rtl="0" eaLnBrk="0" fontAlgn="base" hangingPunct="0">
      <a:spcBef>
        <a:spcPct val="0"/>
      </a:spcBef>
      <a:spcAft>
        <a:spcPct val="0"/>
      </a:spcAft>
      <a:defRPr kern="1200">
        <a:solidFill>
          <a:schemeClr val="tx1"/>
        </a:solidFill>
        <a:latin typeface="Tw Cen MT" charset="0"/>
        <a:ea typeface="+mn-ea"/>
        <a:cs typeface="+mn-cs"/>
      </a:defRPr>
    </a:lvl3pPr>
    <a:lvl4pPr marL="1371600" algn="l" defTabSz="457200" rtl="0" eaLnBrk="0" fontAlgn="base" hangingPunct="0">
      <a:spcBef>
        <a:spcPct val="0"/>
      </a:spcBef>
      <a:spcAft>
        <a:spcPct val="0"/>
      </a:spcAft>
      <a:defRPr kern="1200">
        <a:solidFill>
          <a:schemeClr val="tx1"/>
        </a:solidFill>
        <a:latin typeface="Tw Cen MT" charset="0"/>
        <a:ea typeface="+mn-ea"/>
        <a:cs typeface="+mn-cs"/>
      </a:defRPr>
    </a:lvl4pPr>
    <a:lvl5pPr marL="1828800" algn="l" defTabSz="457200" rtl="0" eaLnBrk="0" fontAlgn="base" hangingPunct="0">
      <a:spcBef>
        <a:spcPct val="0"/>
      </a:spcBef>
      <a:spcAft>
        <a:spcPct val="0"/>
      </a:spcAft>
      <a:defRPr kern="1200">
        <a:solidFill>
          <a:schemeClr val="tx1"/>
        </a:solidFill>
        <a:latin typeface="Tw Cen MT" charset="0"/>
        <a:ea typeface="+mn-ea"/>
        <a:cs typeface="+mn-cs"/>
      </a:defRPr>
    </a:lvl5pPr>
    <a:lvl6pPr marL="2286000" algn="l" defTabSz="914400" rtl="0" eaLnBrk="1" latinLnBrk="0" hangingPunct="1">
      <a:defRPr kern="1200">
        <a:solidFill>
          <a:schemeClr val="tx1"/>
        </a:solidFill>
        <a:latin typeface="Tw Cen MT" charset="0"/>
        <a:ea typeface="+mn-ea"/>
        <a:cs typeface="+mn-cs"/>
      </a:defRPr>
    </a:lvl6pPr>
    <a:lvl7pPr marL="2743200" algn="l" defTabSz="914400" rtl="0" eaLnBrk="1" latinLnBrk="0" hangingPunct="1">
      <a:defRPr kern="1200">
        <a:solidFill>
          <a:schemeClr val="tx1"/>
        </a:solidFill>
        <a:latin typeface="Tw Cen MT" charset="0"/>
        <a:ea typeface="+mn-ea"/>
        <a:cs typeface="+mn-cs"/>
      </a:defRPr>
    </a:lvl7pPr>
    <a:lvl8pPr marL="3200400" algn="l" defTabSz="914400" rtl="0" eaLnBrk="1" latinLnBrk="0" hangingPunct="1">
      <a:defRPr kern="1200">
        <a:solidFill>
          <a:schemeClr val="tx1"/>
        </a:solidFill>
        <a:latin typeface="Tw Cen MT" charset="0"/>
        <a:ea typeface="+mn-ea"/>
        <a:cs typeface="+mn-cs"/>
      </a:defRPr>
    </a:lvl8pPr>
    <a:lvl9pPr marL="3657600" algn="l" defTabSz="914400" rtl="0" eaLnBrk="1" latinLnBrk="0" hangingPunct="1">
      <a:defRPr kern="1200">
        <a:solidFill>
          <a:schemeClr val="tx1"/>
        </a:solidFill>
        <a:latin typeface="Tw Cen MT"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00" autoAdjust="0"/>
    <p:restoredTop sz="86379"/>
  </p:normalViewPr>
  <p:slideViewPr>
    <p:cSldViewPr snapToGrid="0">
      <p:cViewPr varScale="1">
        <p:scale>
          <a:sx n="153" d="100"/>
          <a:sy n="153" d="100"/>
        </p:scale>
        <p:origin x="184" y="14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75" d="100"/>
        <a:sy n="175" d="100"/>
      </p:scale>
      <p:origin x="0" y="0"/>
    </p:cViewPr>
  </p:sorterViewPr>
  <p:notesViewPr>
    <p:cSldViewPr snapToGrid="0">
      <p:cViewPr varScale="1">
        <p:scale>
          <a:sx n="160" d="100"/>
          <a:sy n="160" d="100"/>
        </p:scale>
        <p:origin x="3368"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ECC58626-4131-854F-8C3B-9EA21D20B0D2}" type="datetimeFigureOut">
              <a:rPr lang="en-US"/>
              <a:pPr>
                <a:defRPr/>
              </a:pPr>
              <a:t>11/12/18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2034D00B-A8A2-D54A-BD90-328904BCD54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C5E2086A-64DE-AC47-91B2-6CA5C4D006AC}" type="datetimeFigureOut">
              <a:rPr lang="en-US"/>
              <a:pPr>
                <a:defRPr/>
              </a:pPr>
              <a:t>11/12/18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1FE5B822-F586-FC4A-B956-3DF387F7BDF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66813"/>
            <a:ext cx="5486400" cy="3086100"/>
          </a:xfrm>
        </p:spPr>
      </p:sp>
      <p:sp>
        <p:nvSpPr>
          <p:cNvPr id="3" name="Notes Placeholder 2"/>
          <p:cNvSpPr>
            <a:spLocks noGrp="1"/>
          </p:cNvSpPr>
          <p:nvPr>
            <p:ph type="body" idx="1"/>
          </p:nvPr>
        </p:nvSpPr>
        <p:spPr/>
        <p:txBody>
          <a:bodyPr/>
          <a:lstStyle/>
          <a:p>
            <a:r>
              <a:rPr lang="en-US" dirty="0"/>
              <a:t>Andrei completed his PhD in physics in Prof. Rob </a:t>
            </a:r>
            <a:r>
              <a:rPr lang="en-US" dirty="0" err="1"/>
              <a:t>Schoelkopf's</a:t>
            </a:r>
            <a:r>
              <a:rPr lang="en-US" dirty="0"/>
              <a:t> quantum computing lab at Yale University in 2016. During his time as a graduate student, Andrei concentrated on implementing quantum error correction with superconducting circuits and real-time feedback.</a:t>
            </a:r>
          </a:p>
          <a:p>
            <a:endParaRPr lang="en-US" dirty="0"/>
          </a:p>
          <a:p>
            <a:r>
              <a:rPr lang="en-US" dirty="0"/>
              <a:t>Thesis : </a:t>
            </a:r>
            <a:r>
              <a:rPr lang="en-US" b="1" dirty="0"/>
              <a:t>Demonstrating Quantum Error Correction that Extends the Lifetime of Quantum Information</a:t>
            </a:r>
          </a:p>
          <a:p>
            <a:endParaRPr lang="en-US" dirty="0"/>
          </a:p>
          <a:p>
            <a:r>
              <a:rPr lang="en-US" dirty="0"/>
              <a:t>Why is error correction importance? </a:t>
            </a:r>
          </a:p>
          <a:p>
            <a:br>
              <a:rPr lang="en-US" dirty="0"/>
            </a:br>
            <a:r>
              <a:rPr lang="en-US" dirty="0"/>
              <a:t>De-coherence problems, implementation of deep quantum circuits</a:t>
            </a:r>
          </a:p>
        </p:txBody>
      </p:sp>
      <p:sp>
        <p:nvSpPr>
          <p:cNvPr id="4" name="Slide Number Placeholder 3"/>
          <p:cNvSpPr>
            <a:spLocks noGrp="1"/>
          </p:cNvSpPr>
          <p:nvPr>
            <p:ph type="sldNum" sz="quarter" idx="5"/>
          </p:nvPr>
        </p:nvSpPr>
        <p:spPr/>
        <p:txBody>
          <a:bodyPr/>
          <a:lstStyle/>
          <a:p>
            <a:pPr>
              <a:defRPr/>
            </a:pPr>
            <a:fld id="{1FE5B822-F586-FC4A-B956-3DF387F7BDF2}" type="slidenum">
              <a:rPr lang="en-US" smtClean="0"/>
              <a:pPr>
                <a:defRPr/>
              </a:pPr>
              <a:t>11</a:t>
            </a:fld>
            <a:endParaRPr lang="en-US"/>
          </a:p>
        </p:txBody>
      </p:sp>
    </p:spTree>
    <p:extLst>
      <p:ext uri="{BB962C8B-B14F-4D97-AF65-F5344CB8AC3E}">
        <p14:creationId xmlns:p14="http://schemas.microsoft.com/office/powerpoint/2010/main" val="26111317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ROBO-FS\QuickDrops\JB\PPTX NG\Droplets\LightingOverlay.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 name="Rectangle 5"/>
            <p:cNvSpPr>
              <a:spLocks noChangeArrowheads="1"/>
            </p:cNvSpPr>
            <p:nvPr/>
          </p:nvSpPr>
          <p:spPr bwMode="auto">
            <a:xfrm>
              <a:off x="1209675" y="4763"/>
              <a:ext cx="23813" cy="2181225"/>
            </a:xfrm>
            <a:prstGeom prst="rect">
              <a:avLst/>
            </a:prstGeom>
            <a:grpFill/>
            <a:ln>
              <a:noFill/>
            </a:ln>
            <a:extLst>
              <a:ext uri="{91240B29-F687-4f45-9708-019B960494DF}"/>
            </a:extLst>
          </p:spPr>
        </p:sp>
        <p:sp>
          <p:nvSpPr>
            <p:cNvPr id="7"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extLst>
          </p:spPr>
        </p:sp>
        <p:sp>
          <p:nvSpPr>
            <p:cNvPr id="8"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9" name="Rectangle 8"/>
            <p:cNvSpPr>
              <a:spLocks noChangeArrowheads="1"/>
            </p:cNvSpPr>
            <p:nvPr/>
          </p:nvSpPr>
          <p:spPr bwMode="auto">
            <a:xfrm>
              <a:off x="414338" y="9525"/>
              <a:ext cx="28575" cy="4481513"/>
            </a:xfrm>
            <a:prstGeom prst="rect">
              <a:avLst/>
            </a:prstGeom>
            <a:grpFill/>
            <a:ln>
              <a:noFill/>
            </a:ln>
            <a:extLst>
              <a:ext uri="{91240B29-F687-4f45-9708-019B960494DF}"/>
            </a:extLst>
          </p:spPr>
        </p:sp>
        <p:sp>
          <p:nvSpPr>
            <p:cNvPr id="10"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11"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extLst>
          </p:spPr>
        </p:sp>
        <p:sp>
          <p:nvSpPr>
            <p:cNvPr id="12"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extLst>
          </p:spPr>
        </p:sp>
        <p:sp>
          <p:nvSpPr>
            <p:cNvPr id="13"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extLst>
          </p:spPr>
        </p:sp>
        <p:sp>
          <p:nvSpPr>
            <p:cNvPr id="14"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extLst>
          </p:spPr>
        </p:sp>
        <p:sp>
          <p:nvSpPr>
            <p:cNvPr id="15"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extLst>
          </p:spPr>
        </p:sp>
        <p:sp>
          <p:nvSpPr>
            <p:cNvPr id="16"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17"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18"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extLst>
          </p:spPr>
        </p:sp>
        <p:sp>
          <p:nvSpPr>
            <p:cNvPr id="19"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extLst>
          </p:spPr>
        </p:sp>
        <p:sp>
          <p:nvSpPr>
            <p:cNvPr id="20"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extLst>
          </p:spPr>
        </p:sp>
        <p:sp>
          <p:nvSpPr>
            <p:cNvPr id="21"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extLst>
          </p:spPr>
        </p:sp>
        <p:sp>
          <p:nvSpPr>
            <p:cNvPr id="22"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extLst>
          </p:spPr>
        </p:sp>
        <p:sp>
          <p:nvSpPr>
            <p:cNvPr id="23"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extLst>
          </p:spPr>
        </p:sp>
        <p:sp>
          <p:nvSpPr>
            <p:cNvPr id="24"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extLst>
          </p:spPr>
        </p:sp>
        <p:sp>
          <p:nvSpPr>
            <p:cNvPr id="25"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extLst>
          </p:spPr>
        </p:sp>
        <p:sp>
          <p:nvSpPr>
            <p:cNvPr id="26"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extLst>
          </p:spPr>
        </p:sp>
        <p:sp>
          <p:nvSpPr>
            <p:cNvPr id="27"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extLst>
          </p:spPr>
        </p:sp>
        <p:sp>
          <p:nvSpPr>
            <p:cNvPr id="28"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extLst>
          </p:spPr>
        </p:sp>
        <p:sp>
          <p:nvSpPr>
            <p:cNvPr id="29"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extLst>
          </p:spPr>
        </p:sp>
        <p:sp>
          <p:nvSpPr>
            <p:cNvPr id="30"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extLst>
          </p:spPr>
        </p:sp>
        <p:sp>
          <p:nvSpPr>
            <p:cNvPr id="31"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32"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extLst>
          </p:spPr>
        </p:sp>
        <p:sp>
          <p:nvSpPr>
            <p:cNvPr id="33"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34" name="Rectangle 33"/>
            <p:cNvSpPr>
              <a:spLocks noChangeArrowheads="1"/>
            </p:cNvSpPr>
            <p:nvPr/>
          </p:nvSpPr>
          <p:spPr bwMode="auto">
            <a:xfrm>
              <a:off x="642938" y="6610350"/>
              <a:ext cx="23813" cy="242888"/>
            </a:xfrm>
            <a:prstGeom prst="rect">
              <a:avLst/>
            </a:prstGeom>
            <a:grpFill/>
            <a:ln>
              <a:noFill/>
            </a:ln>
            <a:extLst>
              <a:ext uri="{91240B29-F687-4f45-9708-019B960494DF}"/>
            </a:extLst>
          </p:spPr>
        </p:sp>
        <p:sp>
          <p:nvSpPr>
            <p:cNvPr id="35"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36"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extLst>
          </p:spPr>
        </p:sp>
        <p:sp>
          <p:nvSpPr>
            <p:cNvPr id="37"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extLst>
          </p:spPr>
        </p:sp>
        <p:sp>
          <p:nvSpPr>
            <p:cNvPr id="38"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extLst>
          </p:spPr>
        </p:sp>
        <p:sp>
          <p:nvSpPr>
            <p:cNvPr id="39"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extLst>
          </p:spPr>
        </p:sp>
        <p:sp>
          <p:nvSpPr>
            <p:cNvPr id="40"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extLst>
          </p:spPr>
        </p:sp>
        <p:sp>
          <p:nvSpPr>
            <p:cNvPr id="41"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extLst>
          </p:spPr>
        </p:sp>
        <p:sp>
          <p:nvSpPr>
            <p:cNvPr id="42"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extLst>
          </p:spPr>
        </p:sp>
        <p:sp>
          <p:nvSpPr>
            <p:cNvPr id="43"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extLst>
          </p:spPr>
        </p:sp>
        <p:sp>
          <p:nvSpPr>
            <p:cNvPr id="44"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extLst>
          </p:spPr>
        </p:sp>
        <p:sp>
          <p:nvSpPr>
            <p:cNvPr id="45"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extLst>
          </p:spPr>
        </p:sp>
        <p:sp>
          <p:nvSpPr>
            <p:cNvPr id="46" name="Rectangle 45"/>
            <p:cNvSpPr>
              <a:spLocks noChangeArrowheads="1"/>
            </p:cNvSpPr>
            <p:nvPr/>
          </p:nvSpPr>
          <p:spPr bwMode="auto">
            <a:xfrm>
              <a:off x="1228725" y="4662488"/>
              <a:ext cx="23813" cy="2181225"/>
            </a:xfrm>
            <a:prstGeom prst="rect">
              <a:avLst/>
            </a:prstGeom>
            <a:grpFill/>
            <a:ln>
              <a:noFill/>
            </a:ln>
            <a:extLst>
              <a:ext uri="{91240B29-F687-4f45-9708-019B960494DF}"/>
            </a:extLst>
          </p:spPr>
        </p:sp>
        <p:sp>
          <p:nvSpPr>
            <p:cNvPr id="47"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extLst>
          </p:spPr>
        </p:sp>
        <p:sp>
          <p:nvSpPr>
            <p:cNvPr id="48"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extLst>
          </p:spPr>
        </p:sp>
        <p:sp>
          <p:nvSpPr>
            <p:cNvPr id="49"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extLst>
          </p:spPr>
        </p:sp>
        <p:sp>
          <p:nvSpPr>
            <p:cNvPr id="50"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extLst>
          </p:spPr>
        </p:sp>
        <p:sp>
          <p:nvSpPr>
            <p:cNvPr id="51"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extLst>
          </p:spPr>
        </p:sp>
        <p:sp>
          <p:nvSpPr>
            <p:cNvPr id="52"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extLst>
          </p:spPr>
        </p:sp>
        <p:sp>
          <p:nvSpPr>
            <p:cNvPr id="53"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extLst>
          </p:spPr>
        </p:sp>
        <p:sp>
          <p:nvSpPr>
            <p:cNvPr id="54"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55"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56"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extLst>
          </p:spPr>
        </p:sp>
        <p:sp>
          <p:nvSpPr>
            <p:cNvPr id="57"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extLst>
          </p:spPr>
        </p:sp>
        <p:sp>
          <p:nvSpPr>
            <p:cNvPr id="58"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extLst>
          </p:spPr>
        </p:sp>
        <p:sp>
          <p:nvSpPr>
            <p:cNvPr id="59"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extLst>
          </p:spPr>
        </p:sp>
      </p:grpSp>
      <p:sp>
        <p:nvSpPr>
          <p:cNvPr id="2" name="Title 1"/>
          <p:cNvSpPr>
            <a:spLocks noGrp="1"/>
          </p:cNvSpPr>
          <p:nvPr>
            <p:ph type="ctrTitle"/>
          </p:nvPr>
        </p:nvSpPr>
        <p:spPr>
          <a:xfrm>
            <a:off x="1876424" y="1122363"/>
            <a:ext cx="8791575" cy="2387600"/>
          </a:xfrm>
        </p:spPr>
        <p:txBody>
          <a:bodyPr anchor="b"/>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0" name="Date Placeholder 3"/>
          <p:cNvSpPr>
            <a:spLocks noGrp="1"/>
          </p:cNvSpPr>
          <p:nvPr>
            <p:ph type="dt" sz="half" idx="10"/>
          </p:nvPr>
        </p:nvSpPr>
        <p:spPr>
          <a:xfrm>
            <a:off x="7077075" y="5410200"/>
            <a:ext cx="2743200" cy="365125"/>
          </a:xfrm>
        </p:spPr>
        <p:txBody>
          <a:bodyPr/>
          <a:lstStyle>
            <a:lvl1pPr>
              <a:defRPr/>
            </a:lvl1pPr>
          </a:lstStyle>
          <a:p>
            <a:pPr>
              <a:defRPr/>
            </a:pPr>
            <a:fld id="{9B8EFD26-3F70-F440-BA2E-46B1F15B9BF9}" type="datetimeFigureOut">
              <a:rPr lang="en-US"/>
              <a:pPr>
                <a:defRPr/>
              </a:pPr>
              <a:t>11/12/18</a:t>
            </a:fld>
            <a:endParaRPr lang="en-US"/>
          </a:p>
        </p:txBody>
      </p:sp>
      <p:sp>
        <p:nvSpPr>
          <p:cNvPr id="61" name="Footer Placeholder 4"/>
          <p:cNvSpPr>
            <a:spLocks noGrp="1"/>
          </p:cNvSpPr>
          <p:nvPr>
            <p:ph type="ftr" sz="quarter" idx="11"/>
          </p:nvPr>
        </p:nvSpPr>
        <p:spPr>
          <a:xfrm>
            <a:off x="1876425" y="5410200"/>
            <a:ext cx="5124450" cy="365125"/>
          </a:xfrm>
        </p:spPr>
        <p:txBody>
          <a:bodyPr/>
          <a:lstStyle>
            <a:lvl1pPr>
              <a:defRPr/>
            </a:lvl1pPr>
          </a:lstStyle>
          <a:p>
            <a:pPr>
              <a:defRPr/>
            </a:pPr>
            <a:endParaRPr lang="en-US"/>
          </a:p>
        </p:txBody>
      </p:sp>
      <p:sp>
        <p:nvSpPr>
          <p:cNvPr id="62" name="Slide Number Placeholder 5"/>
          <p:cNvSpPr>
            <a:spLocks noGrp="1"/>
          </p:cNvSpPr>
          <p:nvPr>
            <p:ph type="sldNum" sz="quarter" idx="12"/>
          </p:nvPr>
        </p:nvSpPr>
        <p:spPr>
          <a:xfrm>
            <a:off x="9896475" y="5410200"/>
            <a:ext cx="771525" cy="365125"/>
          </a:xfrm>
        </p:spPr>
        <p:txBody>
          <a:bodyPr/>
          <a:lstStyle>
            <a:lvl1pPr>
              <a:defRPr/>
            </a:lvl1pPr>
          </a:lstStyle>
          <a:p>
            <a:pPr>
              <a:defRPr/>
            </a:pPr>
            <a:fld id="{4B1517B6-960B-BD42-86F8-068FEC494CA4}" type="slidenum">
              <a:rPr lang="en-US"/>
              <a:pPr>
                <a:defRPr/>
              </a:pPr>
              <a:t>‹#›</a:t>
            </a:fld>
            <a:endParaRPr lang="en-US"/>
          </a:p>
        </p:txBody>
      </p:sp>
    </p:spTree>
    <p:extLst>
      <p:ext uri="{BB962C8B-B14F-4D97-AF65-F5344CB8AC3E}">
        <p14:creationId xmlns:p14="http://schemas.microsoft.com/office/powerpoint/2010/main" val="532049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0BEEF406-BFE3-694D-AA8D-8737D8F5FF48}" type="datetimeFigureOut">
              <a:rPr lang="en-US"/>
              <a:pPr>
                <a:defRPr/>
              </a:pPr>
              <a:t>11/12/18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B919849-4D4B-4448-AB58-18E5A262CD0C}" type="slidenum">
              <a:rPr lang="en-US"/>
              <a:pPr>
                <a:defRPr/>
              </a:pPr>
              <a:t>‹#›</a:t>
            </a:fld>
            <a:endParaRPr lang="en-US"/>
          </a:p>
        </p:txBody>
      </p:sp>
    </p:spTree>
    <p:extLst>
      <p:ext uri="{BB962C8B-B14F-4D97-AF65-F5344CB8AC3E}">
        <p14:creationId xmlns:p14="http://schemas.microsoft.com/office/powerpoint/2010/main" val="179858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BEEFCC36-7EEB-6B42-A5FE-0D2AD1EA9E35}" type="datetimeFigureOut">
              <a:rPr lang="en-US"/>
              <a:pPr>
                <a:defRPr/>
              </a:pPr>
              <a:t>11/12/18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233C011-BAC5-4643-B5C7-28919421C827}" type="slidenum">
              <a:rPr lang="en-US"/>
              <a:pPr>
                <a:defRPr/>
              </a:pPr>
              <a:t>‹#›</a:t>
            </a:fld>
            <a:endParaRPr lang="en-US"/>
          </a:p>
        </p:txBody>
      </p:sp>
    </p:spTree>
    <p:extLst>
      <p:ext uri="{BB962C8B-B14F-4D97-AF65-F5344CB8AC3E}">
        <p14:creationId xmlns:p14="http://schemas.microsoft.com/office/powerpoint/2010/main" val="1370939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p:nvPr/>
        </p:nvSpPr>
        <p:spPr>
          <a:xfrm>
            <a:off x="903288" y="731838"/>
            <a:ext cx="609600" cy="585787"/>
          </a:xfrm>
          <a:prstGeom prst="rect">
            <a:avLst/>
          </a:prstGeom>
        </p:spPr>
        <p:txBody>
          <a:bodyPr anchor="ctr"/>
          <a:lstStyle>
            <a:lvl1pPr>
              <a:defRPr>
                <a:solidFill>
                  <a:schemeClr val="tx1"/>
                </a:solidFill>
                <a:latin typeface="Tw Cen MT" charset="0"/>
              </a:defRPr>
            </a:lvl1pPr>
            <a:lvl2pPr marL="742950" indent="-285750">
              <a:defRPr>
                <a:solidFill>
                  <a:schemeClr val="tx1"/>
                </a:solidFill>
                <a:latin typeface="Tw Cen MT" charset="0"/>
              </a:defRPr>
            </a:lvl2pPr>
            <a:lvl3pPr marL="1143000" indent="-228600">
              <a:defRPr>
                <a:solidFill>
                  <a:schemeClr val="tx1"/>
                </a:solidFill>
                <a:latin typeface="Tw Cen MT" charset="0"/>
              </a:defRPr>
            </a:lvl3pPr>
            <a:lvl4pPr marL="1600200" indent="-228600">
              <a:defRPr>
                <a:solidFill>
                  <a:schemeClr val="tx1"/>
                </a:solidFill>
                <a:latin typeface="Tw Cen MT" charset="0"/>
              </a:defRPr>
            </a:lvl4pPr>
            <a:lvl5pPr marL="2057400" indent="-228600">
              <a:defRPr>
                <a:solidFill>
                  <a:schemeClr val="tx1"/>
                </a:solidFill>
                <a:latin typeface="Tw Cen MT" charset="0"/>
              </a:defRPr>
            </a:lvl5pPr>
            <a:lvl6pPr marL="2514600" indent="-228600" defTabSz="457200" eaLnBrk="0" fontAlgn="base" hangingPunct="0">
              <a:spcBef>
                <a:spcPct val="0"/>
              </a:spcBef>
              <a:spcAft>
                <a:spcPct val="0"/>
              </a:spcAft>
              <a:defRPr>
                <a:solidFill>
                  <a:schemeClr val="tx1"/>
                </a:solidFill>
                <a:latin typeface="Tw Cen MT" charset="0"/>
              </a:defRPr>
            </a:lvl6pPr>
            <a:lvl7pPr marL="2971800" indent="-228600" defTabSz="457200" eaLnBrk="0" fontAlgn="base" hangingPunct="0">
              <a:spcBef>
                <a:spcPct val="0"/>
              </a:spcBef>
              <a:spcAft>
                <a:spcPct val="0"/>
              </a:spcAft>
              <a:defRPr>
                <a:solidFill>
                  <a:schemeClr val="tx1"/>
                </a:solidFill>
                <a:latin typeface="Tw Cen MT" charset="0"/>
              </a:defRPr>
            </a:lvl7pPr>
            <a:lvl8pPr marL="3429000" indent="-228600" defTabSz="457200" eaLnBrk="0" fontAlgn="base" hangingPunct="0">
              <a:spcBef>
                <a:spcPct val="0"/>
              </a:spcBef>
              <a:spcAft>
                <a:spcPct val="0"/>
              </a:spcAft>
              <a:defRPr>
                <a:solidFill>
                  <a:schemeClr val="tx1"/>
                </a:solidFill>
                <a:latin typeface="Tw Cen MT" charset="0"/>
              </a:defRPr>
            </a:lvl8pPr>
            <a:lvl9pPr marL="3886200" indent="-228600" defTabSz="457200" eaLnBrk="0" fontAlgn="base" hangingPunct="0">
              <a:spcBef>
                <a:spcPct val="0"/>
              </a:spcBef>
              <a:spcAft>
                <a:spcPct val="0"/>
              </a:spcAft>
              <a:defRPr>
                <a:solidFill>
                  <a:schemeClr val="tx1"/>
                </a:solidFill>
                <a:latin typeface="Tw Cen MT" charset="0"/>
              </a:defRPr>
            </a:lvl9pPr>
          </a:lstStyle>
          <a:p>
            <a:pPr algn="r" eaLnBrk="1" hangingPunct="1"/>
            <a:r>
              <a:rPr lang="en-US" altLang="x-none" sz="8000">
                <a:ea typeface="Trebuchet MS" charset="0"/>
                <a:cs typeface="Trebuchet MS" charset="0"/>
              </a:rPr>
              <a:t>“</a:t>
            </a:r>
          </a:p>
        </p:txBody>
      </p:sp>
      <p:sp>
        <p:nvSpPr>
          <p:cNvPr id="6" name="TextBox 5"/>
          <p:cNvSpPr txBox="1"/>
          <p:nvPr/>
        </p:nvSpPr>
        <p:spPr>
          <a:xfrm>
            <a:off x="10537825" y="2765425"/>
            <a:ext cx="609600" cy="584200"/>
          </a:xfrm>
          <a:prstGeom prst="rect">
            <a:avLst/>
          </a:prstGeom>
        </p:spPr>
        <p:txBody>
          <a:bodyPr anchor="ctr"/>
          <a:lstStyle>
            <a:lvl1pPr>
              <a:defRPr>
                <a:solidFill>
                  <a:schemeClr val="tx1"/>
                </a:solidFill>
                <a:latin typeface="Tw Cen MT" charset="0"/>
              </a:defRPr>
            </a:lvl1pPr>
            <a:lvl2pPr marL="742950" indent="-285750">
              <a:defRPr>
                <a:solidFill>
                  <a:schemeClr val="tx1"/>
                </a:solidFill>
                <a:latin typeface="Tw Cen MT" charset="0"/>
              </a:defRPr>
            </a:lvl2pPr>
            <a:lvl3pPr marL="1143000" indent="-228600">
              <a:defRPr>
                <a:solidFill>
                  <a:schemeClr val="tx1"/>
                </a:solidFill>
                <a:latin typeface="Tw Cen MT" charset="0"/>
              </a:defRPr>
            </a:lvl3pPr>
            <a:lvl4pPr marL="1600200" indent="-228600">
              <a:defRPr>
                <a:solidFill>
                  <a:schemeClr val="tx1"/>
                </a:solidFill>
                <a:latin typeface="Tw Cen MT" charset="0"/>
              </a:defRPr>
            </a:lvl4pPr>
            <a:lvl5pPr marL="2057400" indent="-228600">
              <a:defRPr>
                <a:solidFill>
                  <a:schemeClr val="tx1"/>
                </a:solidFill>
                <a:latin typeface="Tw Cen MT" charset="0"/>
              </a:defRPr>
            </a:lvl5pPr>
            <a:lvl6pPr marL="2514600" indent="-228600" defTabSz="457200" eaLnBrk="0" fontAlgn="base" hangingPunct="0">
              <a:spcBef>
                <a:spcPct val="0"/>
              </a:spcBef>
              <a:spcAft>
                <a:spcPct val="0"/>
              </a:spcAft>
              <a:defRPr>
                <a:solidFill>
                  <a:schemeClr val="tx1"/>
                </a:solidFill>
                <a:latin typeface="Tw Cen MT" charset="0"/>
              </a:defRPr>
            </a:lvl6pPr>
            <a:lvl7pPr marL="2971800" indent="-228600" defTabSz="457200" eaLnBrk="0" fontAlgn="base" hangingPunct="0">
              <a:spcBef>
                <a:spcPct val="0"/>
              </a:spcBef>
              <a:spcAft>
                <a:spcPct val="0"/>
              </a:spcAft>
              <a:defRPr>
                <a:solidFill>
                  <a:schemeClr val="tx1"/>
                </a:solidFill>
                <a:latin typeface="Tw Cen MT" charset="0"/>
              </a:defRPr>
            </a:lvl7pPr>
            <a:lvl8pPr marL="3429000" indent="-228600" defTabSz="457200" eaLnBrk="0" fontAlgn="base" hangingPunct="0">
              <a:spcBef>
                <a:spcPct val="0"/>
              </a:spcBef>
              <a:spcAft>
                <a:spcPct val="0"/>
              </a:spcAft>
              <a:defRPr>
                <a:solidFill>
                  <a:schemeClr val="tx1"/>
                </a:solidFill>
                <a:latin typeface="Tw Cen MT" charset="0"/>
              </a:defRPr>
            </a:lvl8pPr>
            <a:lvl9pPr marL="3886200" indent="-228600" defTabSz="457200" eaLnBrk="0" fontAlgn="base" hangingPunct="0">
              <a:spcBef>
                <a:spcPct val="0"/>
              </a:spcBef>
              <a:spcAft>
                <a:spcPct val="0"/>
              </a:spcAft>
              <a:defRPr>
                <a:solidFill>
                  <a:schemeClr val="tx1"/>
                </a:solidFill>
                <a:latin typeface="Tw Cen MT" charset="0"/>
              </a:defRPr>
            </a:lvl9pPr>
          </a:lstStyle>
          <a:p>
            <a:pPr algn="r" eaLnBrk="1" hangingPunct="1"/>
            <a:r>
              <a:rPr lang="en-US" altLang="x-none" sz="8000">
                <a:ea typeface="Trebuchet MS" charset="0"/>
                <a:cs typeface="Trebuchet MS" charset="0"/>
              </a:rPr>
              <a:t>”</a:t>
            </a:r>
          </a:p>
        </p:txBody>
      </p:sp>
      <p:sp>
        <p:nvSpPr>
          <p:cNvPr id="2" name="Title 1"/>
          <p:cNvSpPr>
            <a:spLocks noGrp="1"/>
          </p:cNvSpPr>
          <p:nvPr>
            <p:ph type="title"/>
          </p:nvPr>
        </p:nvSpPr>
        <p:spPr>
          <a:xfrm>
            <a:off x="1446212" y="609599"/>
            <a:ext cx="9302752" cy="2748429"/>
          </a:xfrm>
        </p:spPr>
        <p:txBody>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Date Placeholder 4"/>
          <p:cNvSpPr>
            <a:spLocks noGrp="1"/>
          </p:cNvSpPr>
          <p:nvPr>
            <p:ph type="dt" sz="half" idx="14"/>
          </p:nvPr>
        </p:nvSpPr>
        <p:spPr/>
        <p:txBody>
          <a:bodyPr/>
          <a:lstStyle>
            <a:lvl1pPr>
              <a:defRPr/>
            </a:lvl1pPr>
          </a:lstStyle>
          <a:p>
            <a:pPr>
              <a:defRPr/>
            </a:pPr>
            <a:fld id="{0B6DB185-9BC1-D345-A8E5-CF95BBFACF01}" type="datetimeFigureOut">
              <a:rPr lang="en-US"/>
              <a:pPr>
                <a:defRPr/>
              </a:pPr>
              <a:t>11/12/18</a:t>
            </a:fld>
            <a:endParaRPr lang="en-US"/>
          </a:p>
        </p:txBody>
      </p:sp>
      <p:sp>
        <p:nvSpPr>
          <p:cNvPr id="8" name="Footer Placeholder 5"/>
          <p:cNvSpPr>
            <a:spLocks noGrp="1"/>
          </p:cNvSpPr>
          <p:nvPr>
            <p:ph type="ftr" sz="quarter" idx="15"/>
          </p:nvPr>
        </p:nvSpPr>
        <p:spPr/>
        <p:txBody>
          <a:bodyPr/>
          <a:lstStyle>
            <a:lvl1pPr>
              <a:defRPr/>
            </a:lvl1pPr>
          </a:lstStyle>
          <a:p>
            <a:pPr>
              <a:defRPr/>
            </a:pPr>
            <a:endParaRPr lang="en-US"/>
          </a:p>
        </p:txBody>
      </p:sp>
      <p:sp>
        <p:nvSpPr>
          <p:cNvPr id="9" name="Slide Number Placeholder 6"/>
          <p:cNvSpPr>
            <a:spLocks noGrp="1"/>
          </p:cNvSpPr>
          <p:nvPr>
            <p:ph type="sldNum" sz="quarter" idx="16"/>
          </p:nvPr>
        </p:nvSpPr>
        <p:spPr/>
        <p:txBody>
          <a:bodyPr/>
          <a:lstStyle>
            <a:lvl1pPr>
              <a:defRPr/>
            </a:lvl1pPr>
          </a:lstStyle>
          <a:p>
            <a:pPr>
              <a:defRPr/>
            </a:pPr>
            <a:fld id="{596B186F-63C8-3F4A-90B5-9355C8543FF4}" type="slidenum">
              <a:rPr lang="en-US"/>
              <a:pPr>
                <a:defRPr/>
              </a:pPr>
              <a:t>‹#›</a:t>
            </a:fld>
            <a:endParaRPr lang="en-US"/>
          </a:p>
        </p:txBody>
      </p:sp>
    </p:spTree>
    <p:extLst>
      <p:ext uri="{BB962C8B-B14F-4D97-AF65-F5344CB8AC3E}">
        <p14:creationId xmlns:p14="http://schemas.microsoft.com/office/powerpoint/2010/main" val="25670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300E8352-E64F-4A4F-9783-F81F78E858BA}" type="datetimeFigureOut">
              <a:rPr lang="en-US"/>
              <a:pPr>
                <a:defRPr/>
              </a:pPr>
              <a:t>11/12/18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FCC219-DCC0-8C4F-A3F6-F0320F8819E1}" type="slidenum">
              <a:rPr lang="en-US"/>
              <a:pPr>
                <a:defRPr/>
              </a:pPr>
              <a:t>‹#›</a:t>
            </a:fld>
            <a:endParaRPr lang="en-US"/>
          </a:p>
        </p:txBody>
      </p:sp>
    </p:spTree>
    <p:extLst>
      <p:ext uri="{BB962C8B-B14F-4D97-AF65-F5344CB8AC3E}">
        <p14:creationId xmlns:p14="http://schemas.microsoft.com/office/powerpoint/2010/main" val="1036480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3" name="Date Placeholder 3"/>
          <p:cNvSpPr>
            <a:spLocks noGrp="1"/>
          </p:cNvSpPr>
          <p:nvPr>
            <p:ph type="dt" sz="half" idx="18"/>
          </p:nvPr>
        </p:nvSpPr>
        <p:spPr/>
        <p:txBody>
          <a:bodyPr/>
          <a:lstStyle>
            <a:lvl1pPr>
              <a:defRPr/>
            </a:lvl1pPr>
          </a:lstStyle>
          <a:p>
            <a:pPr>
              <a:defRPr/>
            </a:pPr>
            <a:fld id="{01E18432-AC69-374E-82FC-F44E6ACB19C0}" type="datetimeFigureOut">
              <a:rPr lang="en-US"/>
              <a:pPr>
                <a:defRPr/>
              </a:pPr>
              <a:t>11/12/18</a:t>
            </a:fld>
            <a:endParaRPr lang="en-US"/>
          </a:p>
        </p:txBody>
      </p:sp>
      <p:sp>
        <p:nvSpPr>
          <p:cNvPr id="14" name="Footer Placeholder 4"/>
          <p:cNvSpPr>
            <a:spLocks noGrp="1"/>
          </p:cNvSpPr>
          <p:nvPr>
            <p:ph type="ftr" sz="quarter" idx="19"/>
          </p:nvPr>
        </p:nvSpPr>
        <p:spPr/>
        <p:txBody>
          <a:bodyPr/>
          <a:lstStyle>
            <a:lvl1pPr>
              <a:defRPr/>
            </a:lvl1pPr>
          </a:lstStyle>
          <a:p>
            <a:pPr>
              <a:defRPr/>
            </a:pPr>
            <a:endParaRPr lang="en-US"/>
          </a:p>
        </p:txBody>
      </p:sp>
      <p:sp>
        <p:nvSpPr>
          <p:cNvPr id="16" name="Slide Number Placeholder 5"/>
          <p:cNvSpPr>
            <a:spLocks noGrp="1"/>
          </p:cNvSpPr>
          <p:nvPr>
            <p:ph type="sldNum" sz="quarter" idx="20"/>
          </p:nvPr>
        </p:nvSpPr>
        <p:spPr/>
        <p:txBody>
          <a:bodyPr/>
          <a:lstStyle>
            <a:lvl1pPr>
              <a:defRPr/>
            </a:lvl1pPr>
          </a:lstStyle>
          <a:p>
            <a:pPr>
              <a:defRPr/>
            </a:pPr>
            <a:fld id="{B6A5A8B3-C2C8-BA4C-8ED9-146AFDF2BC87}" type="slidenum">
              <a:rPr lang="en-US"/>
              <a:pPr>
                <a:defRPr/>
              </a:pPr>
              <a:t>‹#›</a:t>
            </a:fld>
            <a:endParaRPr lang="en-US"/>
          </a:p>
        </p:txBody>
      </p:sp>
    </p:spTree>
    <p:extLst>
      <p:ext uri="{BB962C8B-B14F-4D97-AF65-F5344CB8AC3E}">
        <p14:creationId xmlns:p14="http://schemas.microsoft.com/office/powerpoint/2010/main" val="1894894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2000" dirty="0"/>
            </a:lvl1pPr>
          </a:lstStyle>
          <a:p>
            <a:pPr lvl="0"/>
            <a:r>
              <a:rPr lang="en-US" noProof="0"/>
              <a:t>Click icon to add picture</a:t>
            </a:r>
            <a:endParaRPr lang="en-US" noProof="0" dirty="0"/>
          </a:p>
        </p:txBody>
      </p:sp>
      <p:sp>
        <p:nvSpPr>
          <p:cNvPr id="21" name="Text Placeholder 3"/>
          <p:cNvSpPr>
            <a:spLocks noGrp="1"/>
          </p:cNvSpPr>
          <p:nvPr>
            <p:ph type="body" sz="half" idx="18"/>
          </p:nvPr>
        </p:nvSpPr>
        <p:spPr>
          <a:xfrm>
            <a:off x="1141413" y="4980858"/>
            <a:ext cx="3195240" cy="81784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2000" dirty="0"/>
            </a:lvl1pPr>
          </a:lstStyle>
          <a:p>
            <a:pPr lvl="0"/>
            <a:r>
              <a:rPr lang="en-US" noProof="0"/>
              <a:t>Click icon to add picture</a:t>
            </a:r>
            <a:endParaRPr lang="en-US" noProof="0" dirty="0"/>
          </a:p>
        </p:txBody>
      </p:sp>
      <p:sp>
        <p:nvSpPr>
          <p:cNvPr id="24" name="Text Placeholder 3"/>
          <p:cNvSpPr>
            <a:spLocks noGrp="1"/>
          </p:cNvSpPr>
          <p:nvPr>
            <p:ph type="body" sz="half" idx="19"/>
          </p:nvPr>
        </p:nvSpPr>
        <p:spPr>
          <a:xfrm>
            <a:off x="4487593" y="4980857"/>
            <a:ext cx="3200400" cy="81034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2000" dirty="0"/>
            </a:lvl1pPr>
          </a:lstStyle>
          <a:p>
            <a:pPr lvl="0"/>
            <a:r>
              <a:rPr lang="en-US" noProof="0"/>
              <a:t>Click icon to add picture</a:t>
            </a:r>
            <a:endParaRPr lang="en-US" noProof="0" dirty="0"/>
          </a:p>
        </p:txBody>
      </p:sp>
      <p:sp>
        <p:nvSpPr>
          <p:cNvPr id="27" name="Text Placeholder 3"/>
          <p:cNvSpPr>
            <a:spLocks noGrp="1"/>
          </p:cNvSpPr>
          <p:nvPr>
            <p:ph type="body" sz="half" idx="20"/>
          </p:nvPr>
        </p:nvSpPr>
        <p:spPr>
          <a:xfrm>
            <a:off x="7852442" y="4980854"/>
            <a:ext cx="3194968" cy="810345"/>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2" name="Date Placeholder 3"/>
          <p:cNvSpPr>
            <a:spLocks noGrp="1"/>
          </p:cNvSpPr>
          <p:nvPr>
            <p:ph type="dt" sz="half" idx="23"/>
          </p:nvPr>
        </p:nvSpPr>
        <p:spPr/>
        <p:txBody>
          <a:bodyPr/>
          <a:lstStyle>
            <a:lvl1pPr>
              <a:defRPr/>
            </a:lvl1pPr>
          </a:lstStyle>
          <a:p>
            <a:pPr>
              <a:defRPr/>
            </a:pPr>
            <a:fld id="{76F14487-B612-8742-91B8-E3C603FAA339}" type="datetimeFigureOut">
              <a:rPr lang="en-US"/>
              <a:pPr>
                <a:defRPr/>
              </a:pPr>
              <a:t>11/12/18</a:t>
            </a:fld>
            <a:endParaRPr lang="en-US"/>
          </a:p>
        </p:txBody>
      </p:sp>
      <p:sp>
        <p:nvSpPr>
          <p:cNvPr id="13" name="Footer Placeholder 4"/>
          <p:cNvSpPr>
            <a:spLocks noGrp="1"/>
          </p:cNvSpPr>
          <p:nvPr>
            <p:ph type="ftr" sz="quarter" idx="24"/>
          </p:nvPr>
        </p:nvSpPr>
        <p:spPr/>
        <p:txBody>
          <a:bodyPr/>
          <a:lstStyle>
            <a:lvl1pPr>
              <a:defRPr/>
            </a:lvl1pPr>
          </a:lstStyle>
          <a:p>
            <a:pPr>
              <a:defRPr/>
            </a:pPr>
            <a:endParaRPr lang="en-US"/>
          </a:p>
        </p:txBody>
      </p:sp>
      <p:sp>
        <p:nvSpPr>
          <p:cNvPr id="14" name="Slide Number Placeholder 5"/>
          <p:cNvSpPr>
            <a:spLocks noGrp="1"/>
          </p:cNvSpPr>
          <p:nvPr>
            <p:ph type="sldNum" sz="quarter" idx="25"/>
          </p:nvPr>
        </p:nvSpPr>
        <p:spPr/>
        <p:txBody>
          <a:bodyPr/>
          <a:lstStyle>
            <a:lvl1pPr>
              <a:defRPr/>
            </a:lvl1pPr>
          </a:lstStyle>
          <a:p>
            <a:pPr>
              <a:defRPr/>
            </a:pPr>
            <a:fld id="{3FC1F102-F0EA-6E46-AA4C-21715E53573D}" type="slidenum">
              <a:rPr lang="en-US"/>
              <a:pPr>
                <a:defRPr/>
              </a:pPr>
              <a:t>‹#›</a:t>
            </a:fld>
            <a:endParaRPr lang="en-US"/>
          </a:p>
        </p:txBody>
      </p:sp>
    </p:spTree>
    <p:extLst>
      <p:ext uri="{BB962C8B-B14F-4D97-AF65-F5344CB8AC3E}">
        <p14:creationId xmlns:p14="http://schemas.microsoft.com/office/powerpoint/2010/main" val="3076117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A1A09D9-97CB-6247-8DF8-7B886E4AC83F}" type="datetimeFigureOut">
              <a:rPr lang="en-US"/>
              <a:pPr>
                <a:defRPr/>
              </a:pPr>
              <a:t>11/12/18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68A8B6-9405-BB4F-9B08-051CF858584D}" type="slidenum">
              <a:rPr lang="en-US"/>
              <a:pPr>
                <a:defRPr/>
              </a:pPr>
              <a:t>‹#›</a:t>
            </a:fld>
            <a:endParaRPr lang="en-US"/>
          </a:p>
        </p:txBody>
      </p:sp>
    </p:spTree>
    <p:extLst>
      <p:ext uri="{BB962C8B-B14F-4D97-AF65-F5344CB8AC3E}">
        <p14:creationId xmlns:p14="http://schemas.microsoft.com/office/powerpoint/2010/main" val="10376279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0C207CB-1136-E547-91F3-EEF6C3D5E47B}" type="datetimeFigureOut">
              <a:rPr lang="en-US"/>
              <a:pPr>
                <a:defRPr/>
              </a:pPr>
              <a:t>11/12/18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1C19422-02FB-B044-8D45-95687B2E8E96}" type="slidenum">
              <a:rPr lang="en-US"/>
              <a:pPr>
                <a:defRPr/>
              </a:pPr>
              <a:t>‹#›</a:t>
            </a:fld>
            <a:endParaRPr lang="en-US"/>
          </a:p>
        </p:txBody>
      </p:sp>
    </p:spTree>
    <p:extLst>
      <p:ext uri="{BB962C8B-B14F-4D97-AF65-F5344CB8AC3E}">
        <p14:creationId xmlns:p14="http://schemas.microsoft.com/office/powerpoint/2010/main" val="184584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D542BDE-5F46-2B4A-ADAB-C0630740BAE1}" type="datetimeFigureOut">
              <a:rPr lang="en-US"/>
              <a:pPr>
                <a:defRPr/>
              </a:pPr>
              <a:t>11/12/18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984283E-B9B6-C14D-8443-837E2E352EE7}" type="slidenum">
              <a:rPr lang="en-US"/>
              <a:pPr>
                <a:defRPr/>
              </a:pPr>
              <a:t>‹#›</a:t>
            </a:fld>
            <a:endParaRPr lang="en-US"/>
          </a:p>
        </p:txBody>
      </p:sp>
    </p:spTree>
    <p:extLst>
      <p:ext uri="{BB962C8B-B14F-4D97-AF65-F5344CB8AC3E}">
        <p14:creationId xmlns:p14="http://schemas.microsoft.com/office/powerpoint/2010/main" val="721986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AF478137-33D4-BB4E-8E75-72546C544DBA}" type="datetimeFigureOut">
              <a:rPr lang="en-US"/>
              <a:pPr>
                <a:defRPr/>
              </a:pPr>
              <a:t>11/12/18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F871E7-1E1D-7B4C-A605-5CF4FCE912AD}" type="slidenum">
              <a:rPr lang="en-US"/>
              <a:pPr>
                <a:defRPr/>
              </a:pPr>
              <a:t>‹#›</a:t>
            </a:fld>
            <a:endParaRPr lang="en-US"/>
          </a:p>
        </p:txBody>
      </p:sp>
    </p:spTree>
    <p:extLst>
      <p:ext uri="{BB962C8B-B14F-4D97-AF65-F5344CB8AC3E}">
        <p14:creationId xmlns:p14="http://schemas.microsoft.com/office/powerpoint/2010/main" val="1142449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C053282F-A915-4745-8428-3CC80A46DAAA}" type="datetimeFigureOut">
              <a:rPr lang="en-US"/>
              <a:pPr>
                <a:defRPr/>
              </a:pPr>
              <a:t>11/12/18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2B911AD-BC29-D144-8062-C8FF1D5C7C9C}" type="slidenum">
              <a:rPr lang="en-US"/>
              <a:pPr>
                <a:defRPr/>
              </a:pPr>
              <a:t>‹#›</a:t>
            </a:fld>
            <a:endParaRPr lang="en-US"/>
          </a:p>
        </p:txBody>
      </p:sp>
    </p:spTree>
    <p:extLst>
      <p:ext uri="{BB962C8B-B14F-4D97-AF65-F5344CB8AC3E}">
        <p14:creationId xmlns:p14="http://schemas.microsoft.com/office/powerpoint/2010/main" val="49739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58EDE0DA-4B55-B042-94BF-033343F220E9}" type="datetimeFigureOut">
              <a:rPr lang="en-US"/>
              <a:pPr>
                <a:defRPr/>
              </a:pPr>
              <a:t>11/12/18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A927DC1-D164-1843-AD75-F0CD1D148FC8}" type="slidenum">
              <a:rPr lang="en-US"/>
              <a:pPr>
                <a:defRPr/>
              </a:pPr>
              <a:t>‹#›</a:t>
            </a:fld>
            <a:endParaRPr lang="en-US"/>
          </a:p>
        </p:txBody>
      </p:sp>
    </p:spTree>
    <p:extLst>
      <p:ext uri="{BB962C8B-B14F-4D97-AF65-F5344CB8AC3E}">
        <p14:creationId xmlns:p14="http://schemas.microsoft.com/office/powerpoint/2010/main" val="1651661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5378DF01-5369-EE45-B226-42F9E73101F4}" type="datetimeFigureOut">
              <a:rPr lang="en-US"/>
              <a:pPr>
                <a:defRPr/>
              </a:pPr>
              <a:t>11/12/18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CB2FF4F-B806-194B-8BD5-64B10B459F54}" type="slidenum">
              <a:rPr lang="en-US"/>
              <a:pPr>
                <a:defRPr/>
              </a:pPr>
              <a:t>‹#›</a:t>
            </a:fld>
            <a:endParaRPr lang="en-US"/>
          </a:p>
        </p:txBody>
      </p:sp>
    </p:spTree>
    <p:extLst>
      <p:ext uri="{BB962C8B-B14F-4D97-AF65-F5344CB8AC3E}">
        <p14:creationId xmlns:p14="http://schemas.microsoft.com/office/powerpoint/2010/main" val="1109461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7741929-2723-B341-9B2D-B237A498F80C}" type="datetimeFigureOut">
              <a:rPr lang="en-US"/>
              <a:pPr>
                <a:defRPr/>
              </a:pPr>
              <a:t>11/12/18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CE4AEEC-04E4-2942-9753-9AA04AB6603B}" type="slidenum">
              <a:rPr lang="en-US"/>
              <a:pPr>
                <a:defRPr/>
              </a:pPr>
              <a:t>‹#›</a:t>
            </a:fld>
            <a:endParaRPr lang="en-US"/>
          </a:p>
        </p:txBody>
      </p:sp>
    </p:spTree>
    <p:extLst>
      <p:ext uri="{BB962C8B-B14F-4D97-AF65-F5344CB8AC3E}">
        <p14:creationId xmlns:p14="http://schemas.microsoft.com/office/powerpoint/2010/main" val="120856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692340D7-1B75-6A49-B017-AA876C13095D}" type="datetimeFigureOut">
              <a:rPr lang="en-US"/>
              <a:pPr>
                <a:defRPr/>
              </a:pPr>
              <a:t>11/12/18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7C504D1-6861-364C-B3BE-B982EBE2F4DB}" type="slidenum">
              <a:rPr lang="en-US"/>
              <a:pPr>
                <a:defRPr/>
              </a:pPr>
              <a:t>‹#›</a:t>
            </a:fld>
            <a:endParaRPr lang="en-US"/>
          </a:p>
        </p:txBody>
      </p:sp>
    </p:spTree>
    <p:extLst>
      <p:ext uri="{BB962C8B-B14F-4D97-AF65-F5344CB8AC3E}">
        <p14:creationId xmlns:p14="http://schemas.microsoft.com/office/powerpoint/2010/main" val="1861535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E84C130B-BE53-D64C-B664-EE0D07E8749E}" type="datetimeFigureOut">
              <a:rPr lang="en-US"/>
              <a:pPr>
                <a:defRPr/>
              </a:pPr>
              <a:t>11/12/18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E768B1-96DB-6D43-8612-C7840A282B68}" type="slidenum">
              <a:rPr lang="en-US"/>
              <a:pPr>
                <a:defRPr/>
              </a:pPr>
              <a:t>‹#›</a:t>
            </a:fld>
            <a:endParaRPr lang="en-US"/>
          </a:p>
        </p:txBody>
      </p:sp>
    </p:spTree>
    <p:extLst>
      <p:ext uri="{BB962C8B-B14F-4D97-AF65-F5344CB8AC3E}">
        <p14:creationId xmlns:p14="http://schemas.microsoft.com/office/powerpoint/2010/main" val="139794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7" name="Group 7"/>
          <p:cNvGrpSpPr>
            <a:grpSpLocks/>
          </p:cNvGrpSpPr>
          <p:nvPr/>
        </p:nvGrpSpPr>
        <p:grpSpPr bwMode="auto">
          <a:xfrm>
            <a:off x="-14288" y="0"/>
            <a:ext cx="12053888" cy="6858000"/>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extLst>
            </p:spPr>
          </p:sp>
        </p:grpSp>
      </p:grpSp>
      <p:sp>
        <p:nvSpPr>
          <p:cNvPr id="2" name="Title Placeholder 1"/>
          <p:cNvSpPr>
            <a:spLocks noGrp="1"/>
          </p:cNvSpPr>
          <p:nvPr>
            <p:ph type="title"/>
          </p:nvPr>
        </p:nvSpPr>
        <p:spPr>
          <a:xfrm>
            <a:off x="1141413" y="619125"/>
            <a:ext cx="9906000" cy="1477963"/>
          </a:xfrm>
          <a:prstGeom prst="rect">
            <a:avLst/>
          </a:prstGeom>
        </p:spPr>
        <p:txBody>
          <a:bodyPr vert="horz" lIns="91440" tIns="45720" rIns="91440" bIns="45720" rtlCol="0" anchor="ctr">
            <a:normAutofit/>
          </a:bodyPr>
          <a:lstStyle/>
          <a:p>
            <a:endParaRPr lang="en-US" dirty="0"/>
          </a:p>
        </p:txBody>
      </p:sp>
      <p:sp>
        <p:nvSpPr>
          <p:cNvPr id="1029" name="Text Placeholder 2"/>
          <p:cNvSpPr>
            <a:spLocks noGrp="1"/>
          </p:cNvSpPr>
          <p:nvPr>
            <p:ph type="body" idx="1"/>
          </p:nvPr>
        </p:nvSpPr>
        <p:spPr bwMode="auto">
          <a:xfrm>
            <a:off x="1141413" y="2249488"/>
            <a:ext cx="9906000" cy="354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7456488" y="5883275"/>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050">
                <a:solidFill>
                  <a:schemeClr val="tx1">
                    <a:tint val="75000"/>
                  </a:schemeClr>
                </a:solidFill>
                <a:latin typeface="+mn-lt"/>
              </a:defRPr>
            </a:lvl1pPr>
          </a:lstStyle>
          <a:p>
            <a:pPr>
              <a:defRPr/>
            </a:pPr>
            <a:fld id="{526C0829-0F08-494B-A194-832B72F46F46}" type="datetimeFigureOut">
              <a:rPr lang="en-US"/>
              <a:pPr>
                <a:defRPr/>
              </a:pPr>
              <a:t>11/12/18</a:t>
            </a:fld>
            <a:endParaRPr lang="en-US"/>
          </a:p>
        </p:txBody>
      </p:sp>
      <p:sp>
        <p:nvSpPr>
          <p:cNvPr id="5" name="Footer Placeholder 4"/>
          <p:cNvSpPr>
            <a:spLocks noGrp="1"/>
          </p:cNvSpPr>
          <p:nvPr>
            <p:ph type="ftr" sz="quarter" idx="3"/>
          </p:nvPr>
        </p:nvSpPr>
        <p:spPr>
          <a:xfrm>
            <a:off x="1141413" y="5883275"/>
            <a:ext cx="6238875" cy="365125"/>
          </a:xfrm>
          <a:prstGeom prst="rect">
            <a:avLst/>
          </a:prstGeom>
        </p:spPr>
        <p:txBody>
          <a:bodyPr vert="horz" lIns="91440" tIns="45720" rIns="91440" bIns="45720" rtlCol="0" anchor="ctr"/>
          <a:lstStyle>
            <a:lvl1pPr algn="l" eaLnBrk="1" fontAlgn="auto" hangingPunct="1">
              <a:spcBef>
                <a:spcPts val="0"/>
              </a:spcBef>
              <a:spcAft>
                <a:spcPts val="0"/>
              </a:spcAft>
              <a:defRPr sz="1050" cap="all" baseline="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10275888" y="5883275"/>
            <a:ext cx="771525" cy="365125"/>
          </a:xfrm>
          <a:prstGeom prst="rect">
            <a:avLst/>
          </a:prstGeom>
        </p:spPr>
        <p:txBody>
          <a:bodyPr vert="horz" lIns="91440" tIns="45720" rIns="91440" bIns="45720" rtlCol="0" anchor="ctr"/>
          <a:lstStyle>
            <a:lvl1pPr algn="r" eaLnBrk="1" fontAlgn="auto" hangingPunct="1">
              <a:spcBef>
                <a:spcPts val="0"/>
              </a:spcBef>
              <a:spcAft>
                <a:spcPts val="0"/>
              </a:spcAft>
              <a:defRPr sz="1050">
                <a:solidFill>
                  <a:schemeClr val="tx1">
                    <a:tint val="75000"/>
                  </a:schemeClr>
                </a:solidFill>
                <a:latin typeface="+mn-lt"/>
              </a:defRPr>
            </a:lvl1pPr>
          </a:lstStyle>
          <a:p>
            <a:pPr>
              <a:defRPr/>
            </a:pPr>
            <a:fld id="{220249F5-EAF9-C446-9B42-1EBF70DBFC5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00" r:id="rId1"/>
    <p:sldLayoutId id="2147484085" r:id="rId2"/>
    <p:sldLayoutId id="2147484086" r:id="rId3"/>
    <p:sldLayoutId id="2147484087" r:id="rId4"/>
    <p:sldLayoutId id="2147484088" r:id="rId5"/>
    <p:sldLayoutId id="2147484089" r:id="rId6"/>
    <p:sldLayoutId id="2147484090" r:id="rId7"/>
    <p:sldLayoutId id="2147484091" r:id="rId8"/>
    <p:sldLayoutId id="2147484092" r:id="rId9"/>
    <p:sldLayoutId id="2147484093" r:id="rId10"/>
    <p:sldLayoutId id="2147484094" r:id="rId11"/>
    <p:sldLayoutId id="2147484101" r:id="rId12"/>
    <p:sldLayoutId id="2147484095" r:id="rId13"/>
    <p:sldLayoutId id="2147484096" r:id="rId14"/>
    <p:sldLayoutId id="2147484097" r:id="rId15"/>
    <p:sldLayoutId id="2147484098" r:id="rId16"/>
    <p:sldLayoutId id="2147484099" r:id="rId17"/>
  </p:sldLayoutIdLst>
  <p:txStyles>
    <p:titleStyle>
      <a:lvl1pPr algn="l" rtl="0" eaLnBrk="0" fontAlgn="base" hangingPunct="0">
        <a:lnSpc>
          <a:spcPct val="90000"/>
        </a:lnSpc>
        <a:spcBef>
          <a:spcPct val="0"/>
        </a:spcBef>
        <a:spcAft>
          <a:spcPct val="0"/>
        </a:spcAft>
        <a:defRPr sz="3600" kern="1200" cap="all">
          <a:solidFill>
            <a:schemeClr val="tx1"/>
          </a:solidFill>
          <a:latin typeface="+mj-lt"/>
          <a:ea typeface="+mj-ea"/>
          <a:cs typeface="+mj-cs"/>
        </a:defRPr>
      </a:lvl1pPr>
      <a:lvl2pPr algn="l" rtl="0" eaLnBrk="0" fontAlgn="base" hangingPunct="0">
        <a:lnSpc>
          <a:spcPct val="90000"/>
        </a:lnSpc>
        <a:spcBef>
          <a:spcPct val="0"/>
        </a:spcBef>
        <a:spcAft>
          <a:spcPct val="0"/>
        </a:spcAft>
        <a:defRPr sz="3600">
          <a:solidFill>
            <a:schemeClr val="tx1"/>
          </a:solidFill>
          <a:latin typeface="Tw Cen MT"/>
        </a:defRPr>
      </a:lvl2pPr>
      <a:lvl3pPr algn="l" rtl="0" eaLnBrk="0" fontAlgn="base" hangingPunct="0">
        <a:lnSpc>
          <a:spcPct val="90000"/>
        </a:lnSpc>
        <a:spcBef>
          <a:spcPct val="0"/>
        </a:spcBef>
        <a:spcAft>
          <a:spcPct val="0"/>
        </a:spcAft>
        <a:defRPr sz="3600">
          <a:solidFill>
            <a:schemeClr val="tx1"/>
          </a:solidFill>
          <a:latin typeface="Tw Cen MT"/>
        </a:defRPr>
      </a:lvl3pPr>
      <a:lvl4pPr algn="l" rtl="0" eaLnBrk="0" fontAlgn="base" hangingPunct="0">
        <a:lnSpc>
          <a:spcPct val="90000"/>
        </a:lnSpc>
        <a:spcBef>
          <a:spcPct val="0"/>
        </a:spcBef>
        <a:spcAft>
          <a:spcPct val="0"/>
        </a:spcAft>
        <a:defRPr sz="3600">
          <a:solidFill>
            <a:schemeClr val="tx1"/>
          </a:solidFill>
          <a:latin typeface="Tw Cen MT"/>
        </a:defRPr>
      </a:lvl4pPr>
      <a:lvl5pPr algn="l" rtl="0" eaLnBrk="0" fontAlgn="base" hangingPunct="0">
        <a:lnSpc>
          <a:spcPct val="90000"/>
        </a:lnSpc>
        <a:spcBef>
          <a:spcPct val="0"/>
        </a:spcBef>
        <a:spcAft>
          <a:spcPct val="0"/>
        </a:spcAft>
        <a:defRPr sz="3600">
          <a:solidFill>
            <a:schemeClr val="tx1"/>
          </a:solidFill>
          <a:latin typeface="Tw Cen MT"/>
        </a:defRPr>
      </a:lvl5pPr>
      <a:lvl6pPr marL="457200" algn="l" rtl="0" fontAlgn="base">
        <a:lnSpc>
          <a:spcPct val="90000"/>
        </a:lnSpc>
        <a:spcBef>
          <a:spcPct val="0"/>
        </a:spcBef>
        <a:spcAft>
          <a:spcPct val="0"/>
        </a:spcAft>
        <a:defRPr sz="3600">
          <a:solidFill>
            <a:schemeClr val="tx1"/>
          </a:solidFill>
          <a:latin typeface="Tw Cen MT"/>
        </a:defRPr>
      </a:lvl6pPr>
      <a:lvl7pPr marL="914400" algn="l" rtl="0" fontAlgn="base">
        <a:lnSpc>
          <a:spcPct val="90000"/>
        </a:lnSpc>
        <a:spcBef>
          <a:spcPct val="0"/>
        </a:spcBef>
        <a:spcAft>
          <a:spcPct val="0"/>
        </a:spcAft>
        <a:defRPr sz="3600">
          <a:solidFill>
            <a:schemeClr val="tx1"/>
          </a:solidFill>
          <a:latin typeface="Tw Cen MT"/>
        </a:defRPr>
      </a:lvl7pPr>
      <a:lvl8pPr marL="1371600" algn="l" rtl="0" fontAlgn="base">
        <a:lnSpc>
          <a:spcPct val="90000"/>
        </a:lnSpc>
        <a:spcBef>
          <a:spcPct val="0"/>
        </a:spcBef>
        <a:spcAft>
          <a:spcPct val="0"/>
        </a:spcAft>
        <a:defRPr sz="3600">
          <a:solidFill>
            <a:schemeClr val="tx1"/>
          </a:solidFill>
          <a:latin typeface="Tw Cen MT"/>
        </a:defRPr>
      </a:lvl8pPr>
      <a:lvl9pPr marL="1828800" algn="l" rtl="0" fontAlgn="base">
        <a:lnSpc>
          <a:spcPct val="90000"/>
        </a:lnSpc>
        <a:spcBef>
          <a:spcPct val="0"/>
        </a:spcBef>
        <a:spcAft>
          <a:spcPct val="0"/>
        </a:spcAft>
        <a:defRPr sz="3600">
          <a:solidFill>
            <a:schemeClr val="tx1"/>
          </a:solidFill>
          <a:latin typeface="Tw Cen MT"/>
        </a:defRPr>
      </a:lvl9pPr>
    </p:titleStyle>
    <p:bodyStyle>
      <a:lvl1pPr marL="228600" indent="-228600" algn="l" rtl="0" eaLnBrk="0" fontAlgn="base" hangingPunct="0">
        <a:lnSpc>
          <a:spcPct val="120000"/>
        </a:lnSpc>
        <a:spcBef>
          <a:spcPts val="1000"/>
        </a:spcBef>
        <a:spcAft>
          <a:spcPct val="0"/>
        </a:spcAft>
        <a:buSzPct val="125000"/>
        <a:buFont typeface="Arial" charset="0"/>
        <a:buChar char="•"/>
        <a:defRPr sz="2400" kern="1200">
          <a:solidFill>
            <a:schemeClr val="tx1"/>
          </a:solidFill>
          <a:latin typeface="+mn-lt"/>
          <a:ea typeface="+mn-ea"/>
          <a:cs typeface="+mn-cs"/>
        </a:defRPr>
      </a:lvl1pPr>
      <a:lvl2pPr marL="685800" indent="-228600" algn="l" rtl="0" eaLnBrk="0" fontAlgn="base" hangingPunct="0">
        <a:lnSpc>
          <a:spcPct val="120000"/>
        </a:lnSpc>
        <a:spcBef>
          <a:spcPts val="500"/>
        </a:spcBef>
        <a:spcAft>
          <a:spcPct val="0"/>
        </a:spcAft>
        <a:buSzPct val="125000"/>
        <a:buFont typeface="Arial" charset="0"/>
        <a:buChar char="•"/>
        <a:defRPr sz="2000" kern="1200">
          <a:solidFill>
            <a:schemeClr val="tx1"/>
          </a:solidFill>
          <a:latin typeface="+mn-lt"/>
          <a:ea typeface="+mn-ea"/>
          <a:cs typeface="+mn-cs"/>
        </a:defRPr>
      </a:lvl2pPr>
      <a:lvl3pPr marL="1143000" indent="-228600" algn="l" rtl="0" eaLnBrk="0" fontAlgn="base" hangingPunct="0">
        <a:lnSpc>
          <a:spcPct val="120000"/>
        </a:lnSpc>
        <a:spcBef>
          <a:spcPts val="500"/>
        </a:spcBef>
        <a:spcAft>
          <a:spcPct val="0"/>
        </a:spcAft>
        <a:buSzPct val="125000"/>
        <a:buFont typeface="Arial" charset="0"/>
        <a:buChar char="•"/>
        <a:defRPr kern="1200">
          <a:solidFill>
            <a:schemeClr val="tx1"/>
          </a:solidFill>
          <a:latin typeface="+mn-lt"/>
          <a:ea typeface="+mn-ea"/>
          <a:cs typeface="+mn-cs"/>
        </a:defRPr>
      </a:lvl3pPr>
      <a:lvl4pPr marL="1600200" indent="-228600" algn="l" rtl="0" eaLnBrk="0" fontAlgn="base" hangingPunct="0">
        <a:lnSpc>
          <a:spcPct val="120000"/>
        </a:lnSpc>
        <a:spcBef>
          <a:spcPts val="500"/>
        </a:spcBef>
        <a:spcAft>
          <a:spcPct val="0"/>
        </a:spcAft>
        <a:buSzPct val="125000"/>
        <a:buFont typeface="Arial" charset="0"/>
        <a:buChar char="•"/>
        <a:defRPr sz="1600" kern="1200">
          <a:solidFill>
            <a:schemeClr val="tx1"/>
          </a:solidFill>
          <a:latin typeface="+mn-lt"/>
          <a:ea typeface="+mn-ea"/>
          <a:cs typeface="+mn-cs"/>
        </a:defRPr>
      </a:lvl4pPr>
      <a:lvl5pPr marL="2057400" indent="-228600" algn="l" rtl="0" eaLnBrk="0" fontAlgn="base" hangingPunct="0">
        <a:lnSpc>
          <a:spcPct val="120000"/>
        </a:lnSpc>
        <a:spcBef>
          <a:spcPts val="500"/>
        </a:spcBef>
        <a:spcAft>
          <a:spcPct val="0"/>
        </a:spcAft>
        <a:buSzPct val="125000"/>
        <a:buFont typeface="Arial"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arxiv.org/pdf/1805.01450.pdf" TargetMode="External"/><Relationship Id="rId2" Type="http://schemas.openxmlformats.org/officeDocument/2006/relationships/hyperlink" Target="https://www.technologyreview.com/s/610274/google-thinks-its-close-to-quantum-supremacy-heres-what-that-really-mean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444C3-9B20-514F-9748-C8616E873D34}"/>
              </a:ext>
            </a:extLst>
          </p:cNvPr>
          <p:cNvSpPr>
            <a:spLocks noGrp="1"/>
          </p:cNvSpPr>
          <p:nvPr>
            <p:ph type="title"/>
          </p:nvPr>
        </p:nvSpPr>
        <p:spPr>
          <a:xfrm>
            <a:off x="1158038" y="2639117"/>
            <a:ext cx="9906000" cy="2161483"/>
          </a:xfrm>
        </p:spPr>
        <p:txBody>
          <a:bodyPr>
            <a:normAutofit fontScale="90000"/>
          </a:bodyPr>
          <a:lstStyle/>
          <a:p>
            <a:pPr algn="ctr"/>
            <a:r>
              <a:rPr lang="en-US" dirty="0"/>
              <a:t>NYC Quantum Computing meetup</a:t>
            </a:r>
            <a:br>
              <a:rPr lang="en-US" dirty="0"/>
            </a:br>
            <a:br>
              <a:rPr lang="en-US" dirty="0"/>
            </a:br>
            <a:r>
              <a:rPr lang="en-US" dirty="0"/>
              <a:t>November 14, 2018</a:t>
            </a:r>
            <a:br>
              <a:rPr lang="en-US" dirty="0"/>
            </a:br>
            <a:br>
              <a:rPr lang="en-US" dirty="0"/>
            </a:br>
            <a:r>
              <a:rPr lang="en-US" dirty="0"/>
              <a:t>Steve </a:t>
            </a:r>
            <a:r>
              <a:rPr lang="en-US" dirty="0" err="1"/>
              <a:t>willis</a:t>
            </a:r>
            <a:r>
              <a:rPr lang="en-US" dirty="0"/>
              <a:t> &amp; Steve </a:t>
            </a:r>
            <a:r>
              <a:rPr lang="en-US" dirty="0" err="1"/>
              <a:t>Yalovister</a:t>
            </a:r>
            <a:br>
              <a:rPr lang="en-US" dirty="0"/>
            </a:br>
            <a:endParaRPr lang="en-US" dirty="0"/>
          </a:p>
        </p:txBody>
      </p:sp>
    </p:spTree>
    <p:extLst>
      <p:ext uri="{BB962C8B-B14F-4D97-AF65-F5344CB8AC3E}">
        <p14:creationId xmlns:p14="http://schemas.microsoft.com/office/powerpoint/2010/main" val="3659605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61284-0A4E-A744-ACA4-C6C2CBDB7DC9}"/>
              </a:ext>
            </a:extLst>
          </p:cNvPr>
          <p:cNvSpPr>
            <a:spLocks noGrp="1"/>
          </p:cNvSpPr>
          <p:nvPr>
            <p:ph type="title"/>
          </p:nvPr>
        </p:nvSpPr>
        <p:spPr/>
        <p:txBody>
          <a:bodyPr>
            <a:normAutofit fontScale="90000"/>
          </a:bodyPr>
          <a:lstStyle/>
          <a:p>
            <a:r>
              <a:rPr lang="en-US" b="1" dirty="0"/>
              <a:t>“Google has enlisted NASA to help it prove quantum supremacy within months”</a:t>
            </a:r>
            <a:br>
              <a:rPr lang="en-US" b="1" dirty="0"/>
            </a:br>
            <a:endParaRPr lang="en-US" dirty="0"/>
          </a:p>
        </p:txBody>
      </p:sp>
      <p:sp>
        <p:nvSpPr>
          <p:cNvPr id="3" name="Content Placeholder 2">
            <a:extLst>
              <a:ext uri="{FF2B5EF4-FFF2-40B4-BE49-F238E27FC236}">
                <a16:creationId xmlns:a16="http://schemas.microsoft.com/office/drawing/2014/main" id="{4C1A103E-7510-B641-9E06-40AF24640C00}"/>
              </a:ext>
            </a:extLst>
          </p:cNvPr>
          <p:cNvSpPr>
            <a:spLocks noGrp="1"/>
          </p:cNvSpPr>
          <p:nvPr>
            <p:ph idx="1"/>
          </p:nvPr>
        </p:nvSpPr>
        <p:spPr/>
        <p:txBody>
          <a:bodyPr/>
          <a:lstStyle/>
          <a:p>
            <a:r>
              <a:rPr lang="en-US" dirty="0"/>
              <a:t>Physicist John Martinis, who leads Google’s quantum computing effort, </a:t>
            </a:r>
            <a:r>
              <a:rPr lang="en-US" dirty="0">
                <a:solidFill>
                  <a:srgbClr val="FF0000"/>
                </a:solidFill>
                <a:hlinkClick r:id="rId2">
                  <a:extLst>
                    <a:ext uri="{A12FA001-AC4F-418D-AE19-62706E023703}">
                      <ahyp:hlinkClr xmlns:ahyp="http://schemas.microsoft.com/office/drawing/2018/hyperlinkcolor" val="tx"/>
                    </a:ext>
                  </a:extLst>
                </a:hlinkClick>
              </a:rPr>
              <a:t>thinks that Bristlecone is capable of achieving quantum supremacy</a:t>
            </a:r>
            <a:r>
              <a:rPr lang="en-US" dirty="0"/>
              <a:t>. Not everyone agrees. In May, researchers with Alibaba’s Data Infrastructure and Search Technology Division </a:t>
            </a:r>
            <a:r>
              <a:rPr lang="en-US" dirty="0">
                <a:solidFill>
                  <a:srgbClr val="FF0000"/>
                </a:solidFill>
                <a:hlinkClick r:id="rId3">
                  <a:extLst>
                    <a:ext uri="{A12FA001-AC4F-418D-AE19-62706E023703}">
                      <ahyp:hlinkClr xmlns:ahyp="http://schemas.microsoft.com/office/drawing/2018/hyperlinkcolor" val="tx"/>
                    </a:ext>
                  </a:extLst>
                </a:hlinkClick>
              </a:rPr>
              <a:t>published a paper</a:t>
            </a:r>
            <a:r>
              <a:rPr lang="en-US" dirty="0"/>
              <a:t> suggesting that classical computers running simulations could match its performance, and that quantum chips with lower error rates might be needed.</a:t>
            </a:r>
          </a:p>
          <a:p>
            <a:pPr lvl="1"/>
            <a:r>
              <a:rPr lang="en-US" sz="1050" dirty="0"/>
              <a:t>We introduce a distributed classical simulation algorithm for general quantum circuits, and present numerical results for calculating the output probabilities of universal random circuits. We find that we can simulate more qubits to greater depth than previously reported using the cluster supported by the Data Infrastructure and Search Technology Division of the Alibaba Group. For example, com- </a:t>
            </a:r>
            <a:r>
              <a:rPr lang="en-US" sz="1050" dirty="0" err="1"/>
              <a:t>puting</a:t>
            </a:r>
            <a:r>
              <a:rPr lang="en-US" sz="1050" dirty="0"/>
              <a:t> a single amplitude of an 8 × 8 qubit circuit with depth 40 was previously beyond the reach of supercomputers. Our algorithm can compute this within 2 minutes using a small portion (≈ 14% of the nodes) of the cluster. </a:t>
            </a:r>
          </a:p>
          <a:p>
            <a:pPr lvl="1"/>
            <a:r>
              <a:rPr lang="en-US" sz="1050" dirty="0"/>
              <a:t>Furthermore, by successfully simulating quantum supremacy circuits of size 9×9×40, 10×10×35, 11 × 11 × 31, and 12 × 12 × 27, we give evidence that noisy random circuits with realistic physical parameters may be simulated classically. This suggests that either harder circuits or error-correction may be vital for achieving quantum supremacy from random circuit sampling. </a:t>
            </a:r>
          </a:p>
          <a:p>
            <a:endParaRPr lang="en-US" dirty="0"/>
          </a:p>
        </p:txBody>
      </p:sp>
    </p:spTree>
    <p:extLst>
      <p:ext uri="{BB962C8B-B14F-4D97-AF65-F5344CB8AC3E}">
        <p14:creationId xmlns:p14="http://schemas.microsoft.com/office/powerpoint/2010/main" val="2237591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3CA23-9311-EB49-905F-0B1E6C93AB1B}"/>
              </a:ext>
            </a:extLst>
          </p:cNvPr>
          <p:cNvSpPr>
            <a:spLocks noGrp="1"/>
          </p:cNvSpPr>
          <p:nvPr>
            <p:ph type="title"/>
          </p:nvPr>
        </p:nvSpPr>
        <p:spPr>
          <a:xfrm>
            <a:off x="1143000" y="2906713"/>
            <a:ext cx="9906000" cy="1477963"/>
          </a:xfrm>
        </p:spPr>
        <p:txBody>
          <a:bodyPr>
            <a:normAutofit fontScale="90000"/>
          </a:bodyPr>
          <a:lstStyle/>
          <a:p>
            <a:pPr algn="ctr"/>
            <a:r>
              <a:rPr lang="en-US" dirty="0"/>
              <a:t>Andrei </a:t>
            </a:r>
            <a:r>
              <a:rPr lang="en-US" dirty="0" err="1"/>
              <a:t>petrenko</a:t>
            </a:r>
            <a:br>
              <a:rPr lang="en-US" dirty="0"/>
            </a:br>
            <a:r>
              <a:rPr lang="en-US" dirty="0"/>
              <a:t>Director of Product at Quantum Circuits</a:t>
            </a:r>
            <a:br>
              <a:rPr lang="en-US" dirty="0"/>
            </a:br>
            <a:br>
              <a:rPr lang="en-US" dirty="0"/>
            </a:br>
            <a:br>
              <a:rPr lang="en-US" dirty="0"/>
            </a:br>
            <a:endParaRPr lang="en-US" dirty="0"/>
          </a:p>
        </p:txBody>
      </p:sp>
    </p:spTree>
    <p:extLst>
      <p:ext uri="{BB962C8B-B14F-4D97-AF65-F5344CB8AC3E}">
        <p14:creationId xmlns:p14="http://schemas.microsoft.com/office/powerpoint/2010/main" val="518870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4787" y="349135"/>
            <a:ext cx="9906000" cy="1477963"/>
          </a:xfrm>
        </p:spPr>
        <p:txBody>
          <a:bodyPr/>
          <a:lstStyle/>
          <a:p>
            <a:pPr eaLnBrk="1" hangingPunct="1">
              <a:defRPr/>
            </a:pPr>
            <a:r>
              <a:rPr lang="en-US" dirty="0"/>
              <a:t>November 14, 2018 (#18)</a:t>
            </a:r>
          </a:p>
        </p:txBody>
      </p:sp>
      <p:sp>
        <p:nvSpPr>
          <p:cNvPr id="3" name="Content Placeholder 2"/>
          <p:cNvSpPr>
            <a:spLocks noGrp="1"/>
          </p:cNvSpPr>
          <p:nvPr>
            <p:ph idx="1"/>
          </p:nvPr>
        </p:nvSpPr>
        <p:spPr>
          <a:xfrm>
            <a:off x="1008410" y="1966856"/>
            <a:ext cx="9906000" cy="3541712"/>
          </a:xfrm>
        </p:spPr>
        <p:txBody>
          <a:bodyPr/>
          <a:lstStyle/>
          <a:p>
            <a:pPr eaLnBrk="1" hangingPunct="1">
              <a:buFont typeface="Arial" panose="020B0604020202020204" pitchFamily="34" charset="0"/>
              <a:buChar char="•"/>
              <a:defRPr/>
            </a:pPr>
            <a:r>
              <a:rPr lang="en-US" sz="2800" dirty="0"/>
              <a:t>Agenda</a:t>
            </a:r>
          </a:p>
          <a:p>
            <a:pPr lvl="1" eaLnBrk="1" hangingPunct="1">
              <a:buFont typeface="Arial" panose="020B0604020202020204" pitchFamily="34" charset="0"/>
              <a:buChar char="•"/>
              <a:defRPr/>
            </a:pPr>
            <a:r>
              <a:rPr lang="en-US" sz="2800" dirty="0"/>
              <a:t>Food/Pizza</a:t>
            </a:r>
          </a:p>
          <a:p>
            <a:pPr lvl="1" eaLnBrk="1" hangingPunct="1">
              <a:buFont typeface="Arial" panose="020B0604020202020204" pitchFamily="34" charset="0"/>
              <a:buChar char="•"/>
              <a:defRPr/>
            </a:pPr>
            <a:r>
              <a:rPr lang="en-US" sz="2800" dirty="0"/>
              <a:t>Introductions and thanks to </a:t>
            </a:r>
            <a:r>
              <a:rPr lang="en-US" sz="2800" dirty="0" err="1"/>
              <a:t>Labro</a:t>
            </a:r>
            <a:r>
              <a:rPr lang="en-US" sz="2800" dirty="0"/>
              <a:t> &amp; JPMorgan Chase</a:t>
            </a:r>
          </a:p>
          <a:p>
            <a:pPr lvl="1" eaLnBrk="1" hangingPunct="1">
              <a:buFont typeface="Arial" panose="020B0604020202020204" pitchFamily="34" charset="0"/>
              <a:buChar char="•"/>
              <a:defRPr/>
            </a:pPr>
            <a:r>
              <a:rPr lang="en-US" sz="2800" dirty="0"/>
              <a:t>Quick Intros </a:t>
            </a:r>
          </a:p>
          <a:p>
            <a:pPr eaLnBrk="1" hangingPunct="1">
              <a:buFont typeface="Arial" panose="020B0604020202020204" pitchFamily="34" charset="0"/>
              <a:buChar char="•"/>
              <a:defRPr/>
            </a:pPr>
            <a:r>
              <a:rPr lang="en-US" sz="2800" dirty="0"/>
              <a:t>Andrei </a:t>
            </a:r>
            <a:r>
              <a:rPr lang="en-US" sz="2800" dirty="0" err="1"/>
              <a:t>Petrenko</a:t>
            </a:r>
            <a:r>
              <a:rPr lang="en-US" sz="2800" dirty="0"/>
              <a:t> </a:t>
            </a:r>
          </a:p>
          <a:p>
            <a:pPr eaLnBrk="1" hangingPunct="1">
              <a:buFont typeface="Arial" panose="020B0604020202020204" pitchFamily="34" charset="0"/>
              <a:buChar char="•"/>
              <a:defRPr/>
            </a:pPr>
            <a:r>
              <a:rPr lang="en-US" sz="2800" dirty="0"/>
              <a:t>Presentations can be found at </a:t>
            </a:r>
            <a:r>
              <a:rPr lang="en-US" sz="2800" dirty="0" err="1"/>
              <a:t>github.com</a:t>
            </a:r>
            <a:r>
              <a:rPr lang="en-US" sz="2800" dirty="0"/>
              <a:t>/</a:t>
            </a:r>
            <a:r>
              <a:rPr lang="en-US" sz="2800" dirty="0" err="1"/>
              <a:t>NYCQuantumComputing</a:t>
            </a:r>
            <a:r>
              <a:rPr lang="en-US" sz="2800" dirty="0"/>
              <a:t> </a:t>
            </a:r>
          </a:p>
          <a:p>
            <a:pPr eaLnBrk="1" hangingPunct="1">
              <a:buFont typeface="Arial" panose="020B0604020202020204" pitchFamily="34" charset="0"/>
              <a:buChar char="•"/>
              <a:defRPr/>
            </a:pPr>
            <a:r>
              <a:rPr lang="en-US" sz="2800" dirty="0"/>
              <a:t>Twitter @</a:t>
            </a:r>
            <a:r>
              <a:rPr lang="en-US" sz="2800" dirty="0" err="1"/>
              <a:t>NYCQuantum</a:t>
            </a:r>
            <a:r>
              <a:rPr 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Recap 2017</a:t>
            </a:r>
          </a:p>
        </p:txBody>
      </p:sp>
      <p:sp>
        <p:nvSpPr>
          <p:cNvPr id="22530" name="Content Placeholder 2"/>
          <p:cNvSpPr>
            <a:spLocks noGrp="1"/>
          </p:cNvSpPr>
          <p:nvPr>
            <p:ph idx="1"/>
          </p:nvPr>
        </p:nvSpPr>
        <p:spPr>
          <a:xfrm>
            <a:off x="720627" y="1715413"/>
            <a:ext cx="9906000" cy="3541712"/>
          </a:xfrm>
        </p:spPr>
        <p:txBody>
          <a:bodyPr/>
          <a:lstStyle/>
          <a:p>
            <a:r>
              <a:rPr lang="en-US" altLang="x-none" sz="2800" dirty="0"/>
              <a:t>2017</a:t>
            </a:r>
          </a:p>
          <a:p>
            <a:pPr lvl="1"/>
            <a:r>
              <a:rPr lang="en-US" altLang="x-none" sz="2400" dirty="0"/>
              <a:t>Grover search, IBM’s Quantum Experience, math behind Grover, DWAVE technical presentation, Chris Monroe from IONQ, Quantum Entanglement, Bell’s Inequality, IBM presented QISKIT, Nathan </a:t>
            </a:r>
            <a:r>
              <a:rPr lang="en-US" altLang="x-none" sz="2400" dirty="0" err="1"/>
              <a:t>Weibe</a:t>
            </a:r>
            <a:r>
              <a:rPr lang="en-US" altLang="x-none" sz="2400" dirty="0"/>
              <a:t> from Microsoft, Shor Discussion </a:t>
            </a:r>
          </a:p>
          <a:p>
            <a:r>
              <a:rPr lang="en-US" altLang="x-none" sz="3200" dirty="0"/>
              <a:t>2018</a:t>
            </a:r>
          </a:p>
          <a:p>
            <a:pPr lvl="1"/>
            <a:r>
              <a:rPr lang="en-US" altLang="x-none" sz="2400" dirty="0"/>
              <a:t>Refresher – thanks to everybody for helping </a:t>
            </a:r>
          </a:p>
          <a:p>
            <a:pPr lvl="1"/>
            <a:r>
              <a:rPr lang="en-US" altLang="x-none" sz="2400" dirty="0"/>
              <a:t>Muir, </a:t>
            </a:r>
            <a:r>
              <a:rPr lang="en-US" altLang="x-none" sz="2400" dirty="0" err="1"/>
              <a:t>Javad</a:t>
            </a:r>
            <a:r>
              <a:rPr lang="en-US" altLang="x-none" sz="2400" dirty="0"/>
              <a:t>, Pavel, Simon, Nicole, Robert, Nick, Will Zeng</a:t>
            </a:r>
          </a:p>
          <a:p>
            <a:endParaRPr lang="en-US" altLang="x-non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870DD-330A-B241-B40D-AAE7F7A89A60}"/>
              </a:ext>
            </a:extLst>
          </p:cNvPr>
          <p:cNvSpPr>
            <a:spLocks noGrp="1"/>
          </p:cNvSpPr>
          <p:nvPr>
            <p:ph type="title"/>
          </p:nvPr>
        </p:nvSpPr>
        <p:spPr>
          <a:xfrm>
            <a:off x="1232852" y="652376"/>
            <a:ext cx="10612783" cy="1477963"/>
          </a:xfrm>
        </p:spPr>
        <p:txBody>
          <a:bodyPr>
            <a:normAutofit fontScale="90000"/>
          </a:bodyPr>
          <a:lstStyle/>
          <a:p>
            <a:r>
              <a:rPr lang="en-US" dirty="0"/>
              <a:t>Last meeting :</a:t>
            </a:r>
            <a:br>
              <a:rPr lang="en-US" dirty="0"/>
            </a:br>
            <a:r>
              <a:rPr lang="en-US" dirty="0"/>
              <a:t>will </a:t>
            </a:r>
            <a:r>
              <a:rPr lang="en-US" dirty="0" err="1"/>
              <a:t>zeng</a:t>
            </a:r>
            <a:r>
              <a:rPr lang="en-US" dirty="0"/>
              <a:t> / </a:t>
            </a:r>
            <a:r>
              <a:rPr lang="en-US" dirty="0" err="1"/>
              <a:t>rigetti</a:t>
            </a:r>
            <a:r>
              <a:rPr lang="en-US" dirty="0"/>
              <a:t> </a:t>
            </a:r>
            <a:br>
              <a:rPr lang="en-US" dirty="0"/>
            </a:br>
            <a:r>
              <a:rPr lang="en-US" dirty="0"/>
              <a:t>Title: High performance quantum computing with near term devices</a:t>
            </a:r>
          </a:p>
        </p:txBody>
      </p:sp>
      <p:sp>
        <p:nvSpPr>
          <p:cNvPr id="3" name="Content Placeholder 2">
            <a:extLst>
              <a:ext uri="{FF2B5EF4-FFF2-40B4-BE49-F238E27FC236}">
                <a16:creationId xmlns:a16="http://schemas.microsoft.com/office/drawing/2014/main" id="{B055F180-9C10-3142-AA35-DDB42EE0452E}"/>
              </a:ext>
            </a:extLst>
          </p:cNvPr>
          <p:cNvSpPr>
            <a:spLocks noGrp="1"/>
          </p:cNvSpPr>
          <p:nvPr>
            <p:ph idx="1"/>
          </p:nvPr>
        </p:nvSpPr>
        <p:spPr>
          <a:xfrm>
            <a:off x="1116475" y="2432368"/>
            <a:ext cx="9906000" cy="3541712"/>
          </a:xfrm>
        </p:spPr>
        <p:txBody>
          <a:bodyPr/>
          <a:lstStyle/>
          <a:p>
            <a:pPr marL="0" indent="0">
              <a:buNone/>
            </a:pPr>
            <a:r>
              <a:rPr lang="en-US" sz="2000" dirty="0"/>
              <a:t>The first scalable universal quantum computers are now available, such as the superconducting processors built by </a:t>
            </a:r>
            <a:r>
              <a:rPr lang="en-US" sz="2000" dirty="0" err="1"/>
              <a:t>Rigetti</a:t>
            </a:r>
            <a:r>
              <a:rPr lang="en-US" sz="2000" dirty="0"/>
              <a:t> Computing. Today's systems are best suited to hybrid quantum/classical algorithms that have performance that is much more robust to processor errors. This talk introduces </a:t>
            </a:r>
            <a:r>
              <a:rPr lang="en-US" sz="2000" dirty="0" err="1"/>
              <a:t>Rigetti's</a:t>
            </a:r>
            <a:r>
              <a:rPr lang="en-US" sz="2000" dirty="0"/>
              <a:t> new quantum cloud services platform, a quantum development environment based on the tight integration of quantum and classical compute. This platform is the next iteration of </a:t>
            </a:r>
            <a:r>
              <a:rPr lang="en-US" sz="2000" dirty="0" err="1"/>
              <a:t>Rigetti's</a:t>
            </a:r>
            <a:r>
              <a:rPr lang="en-US" sz="2000" dirty="0"/>
              <a:t> quantum programming stack that has been used to run optimization, quantum simulation and machine learning algorithms on small quantum computers by users around the world. We will share how to get started with quantum cloud services and the roadmap for tackling outstanding challenges as the industry works towards quantum advantage.</a:t>
            </a:r>
          </a:p>
        </p:txBody>
      </p:sp>
    </p:spTree>
    <p:extLst>
      <p:ext uri="{BB962C8B-B14F-4D97-AF65-F5344CB8AC3E}">
        <p14:creationId xmlns:p14="http://schemas.microsoft.com/office/powerpoint/2010/main" val="1054615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3098" y="-301596"/>
            <a:ext cx="9906000" cy="1477963"/>
          </a:xfrm>
        </p:spPr>
        <p:txBody>
          <a:bodyPr>
            <a:normAutofit/>
          </a:bodyPr>
          <a:lstStyle/>
          <a:p>
            <a:pPr eaLnBrk="1" hangingPunct="1">
              <a:defRPr/>
            </a:pPr>
            <a:r>
              <a:rPr lang="en-US" dirty="0"/>
              <a:t>2018-2019</a:t>
            </a:r>
          </a:p>
        </p:txBody>
      </p:sp>
      <p:sp>
        <p:nvSpPr>
          <p:cNvPr id="3" name="Content Placeholder 2"/>
          <p:cNvSpPr>
            <a:spLocks noGrp="1"/>
          </p:cNvSpPr>
          <p:nvPr>
            <p:ph idx="1"/>
          </p:nvPr>
        </p:nvSpPr>
        <p:spPr>
          <a:xfrm>
            <a:off x="1553098" y="723759"/>
            <a:ext cx="11108777" cy="3541712"/>
          </a:xfrm>
        </p:spPr>
        <p:txBody>
          <a:bodyPr/>
          <a:lstStyle/>
          <a:p>
            <a:pPr eaLnBrk="1" hangingPunct="1">
              <a:buFont typeface="Arial" panose="020B0604020202020204" pitchFamily="34" charset="0"/>
              <a:buChar char="•"/>
              <a:defRPr/>
            </a:pPr>
            <a:r>
              <a:rPr lang="en-US" dirty="0"/>
              <a:t>Wednesday, November 14, 2018</a:t>
            </a:r>
          </a:p>
          <a:p>
            <a:pPr lvl="1" eaLnBrk="1" hangingPunct="1">
              <a:buFont typeface="Arial" panose="020B0604020202020204" pitchFamily="34" charset="0"/>
              <a:buChar char="•"/>
              <a:defRPr/>
            </a:pPr>
            <a:r>
              <a:rPr lang="en-US" dirty="0"/>
              <a:t>Andrei </a:t>
            </a:r>
            <a:r>
              <a:rPr lang="en-US" dirty="0" err="1"/>
              <a:t>Petrenko</a:t>
            </a:r>
            <a:r>
              <a:rPr lang="en-US" dirty="0"/>
              <a:t> – Quantum Circuits (Error Correction) </a:t>
            </a:r>
          </a:p>
          <a:p>
            <a:pPr eaLnBrk="1" hangingPunct="1">
              <a:buFont typeface="Arial" panose="020B0604020202020204" pitchFamily="34" charset="0"/>
              <a:buChar char="•"/>
              <a:defRPr/>
            </a:pPr>
            <a:r>
              <a:rPr lang="en-US" dirty="0"/>
              <a:t>Wednesday, December 12, 2018</a:t>
            </a:r>
          </a:p>
          <a:p>
            <a:pPr lvl="1" eaLnBrk="1" hangingPunct="1">
              <a:buFont typeface="Arial" panose="020B0604020202020204" pitchFamily="34" charset="0"/>
              <a:buChar char="•"/>
              <a:defRPr/>
            </a:pPr>
            <a:r>
              <a:rPr lang="en-US" b="1" dirty="0" err="1"/>
              <a:t>Pouya</a:t>
            </a:r>
            <a:r>
              <a:rPr lang="en-US" b="1" dirty="0"/>
              <a:t> </a:t>
            </a:r>
            <a:r>
              <a:rPr lang="en-US" b="1" dirty="0" err="1"/>
              <a:t>Dianat</a:t>
            </a:r>
            <a:r>
              <a:rPr lang="en-US" b="1" dirty="0"/>
              <a:t> – Drexel - Photonic-based Quantum Computing Infrastructure</a:t>
            </a:r>
          </a:p>
          <a:p>
            <a:pPr eaLnBrk="1" hangingPunct="1">
              <a:buFont typeface="Arial" panose="020B0604020202020204" pitchFamily="34" charset="0"/>
              <a:buChar char="•"/>
              <a:defRPr/>
            </a:pPr>
            <a:r>
              <a:rPr lang="en-US" dirty="0"/>
              <a:t>Wednesday, January 23, 2019 @ Cornell / Roosevelt Island </a:t>
            </a:r>
          </a:p>
          <a:p>
            <a:pPr lvl="1" eaLnBrk="1" hangingPunct="1">
              <a:buFont typeface="Arial" panose="020B0604020202020204" pitchFamily="34" charset="0"/>
              <a:buChar char="•"/>
              <a:defRPr/>
            </a:pPr>
            <a:r>
              <a:rPr lang="en-US" dirty="0">
                <a:latin typeface="+mj-lt"/>
              </a:rPr>
              <a:t>Larry </a:t>
            </a:r>
            <a:r>
              <a:rPr lang="en-US" b="0" i="0" dirty="0" err="1">
                <a:effectLst/>
                <a:latin typeface="+mj-lt"/>
              </a:rPr>
              <a:t>Liebovitch</a:t>
            </a:r>
            <a:r>
              <a:rPr lang="en-US" b="0" i="0" dirty="0">
                <a:latin typeface="+mj-lt"/>
              </a:rPr>
              <a:t> - Intro</a:t>
            </a:r>
            <a:endParaRPr lang="en-US" dirty="0">
              <a:latin typeface="+mj-lt"/>
            </a:endParaRPr>
          </a:p>
          <a:p>
            <a:pPr eaLnBrk="1" hangingPunct="1">
              <a:buFont typeface="Arial" panose="020B0604020202020204" pitchFamily="34" charset="0"/>
              <a:buChar char="•"/>
              <a:defRPr/>
            </a:pPr>
            <a:r>
              <a:rPr lang="en-US" dirty="0"/>
              <a:t>Wednesday, February 13, 2019</a:t>
            </a:r>
          </a:p>
          <a:p>
            <a:pPr lvl="1" eaLnBrk="1" hangingPunct="1">
              <a:buFont typeface="Arial" panose="020B0604020202020204" pitchFamily="34" charset="0"/>
              <a:buChar char="•"/>
              <a:defRPr/>
            </a:pPr>
            <a:r>
              <a:rPr lang="en-US" dirty="0"/>
              <a:t>/</a:t>
            </a:r>
            <a:r>
              <a:rPr lang="en-US" dirty="0" err="1"/>
              <a:t>tbd</a:t>
            </a:r>
            <a:r>
              <a:rPr lang="en-US" dirty="0"/>
              <a:t>/ - Blind Quantum Computing </a:t>
            </a:r>
          </a:p>
          <a:p>
            <a:pPr eaLnBrk="1" hangingPunct="1">
              <a:buFont typeface="Arial" panose="020B0604020202020204" pitchFamily="34" charset="0"/>
              <a:buChar char="•"/>
              <a:defRPr/>
            </a:pPr>
            <a:r>
              <a:rPr lang="en-US" dirty="0"/>
              <a:t>March 2019</a:t>
            </a:r>
          </a:p>
          <a:p>
            <a:pPr lvl="1" eaLnBrk="1" hangingPunct="1">
              <a:buFont typeface="Arial" panose="020B0604020202020204" pitchFamily="34" charset="0"/>
              <a:buChar char="•"/>
              <a:defRPr/>
            </a:pPr>
            <a:r>
              <a:rPr lang="en-US" dirty="0"/>
              <a:t>/</a:t>
            </a:r>
            <a:r>
              <a:rPr lang="en-US" dirty="0" err="1"/>
              <a:t>tbd</a:t>
            </a:r>
            <a:r>
              <a:rPr lang="en-US" dirty="0"/>
              <a:t>/ Quantum Machine Learning </a:t>
            </a:r>
            <a:endParaRPr lang="en-US" sz="2800" dirty="0"/>
          </a:p>
          <a:p>
            <a:pPr eaLnBrk="1" hangingPunct="1">
              <a:buFont typeface="Arial" panose="020B0604020202020204" pitchFamily="34" charset="0"/>
              <a:buChar char="•"/>
              <a:defRPr/>
            </a:pPr>
            <a:r>
              <a:rPr lang="en-US" dirty="0"/>
              <a:t>April 2019</a:t>
            </a:r>
          </a:p>
          <a:p>
            <a:pPr lvl="1" eaLnBrk="1" hangingPunct="1">
              <a:buFont typeface="Arial" panose="020B0604020202020204" pitchFamily="34" charset="0"/>
              <a:buChar char="•"/>
              <a:defRPr/>
            </a:pPr>
            <a:r>
              <a:rPr lang="en-US" dirty="0"/>
              <a:t>/</a:t>
            </a:r>
            <a:r>
              <a:rPr lang="en-US" dirty="0" err="1"/>
              <a:t>tbd</a:t>
            </a:r>
            <a:r>
              <a:rPr lang="en-US" dirty="0"/>
              <a:t>/ IRTG – Quantum Internet </a:t>
            </a:r>
            <a:endParaRPr lang="en-US" sz="1600" dirty="0"/>
          </a:p>
        </p:txBody>
      </p:sp>
    </p:spTree>
    <p:extLst>
      <p:ext uri="{BB962C8B-B14F-4D97-AF65-F5344CB8AC3E}">
        <p14:creationId xmlns:p14="http://schemas.microsoft.com/office/powerpoint/2010/main" val="260591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9973" y="394682"/>
            <a:ext cx="9906000" cy="1477963"/>
          </a:xfrm>
        </p:spPr>
        <p:txBody>
          <a:bodyPr/>
          <a:lstStyle/>
          <a:p>
            <a:r>
              <a:rPr lang="en-US" dirty="0"/>
              <a:t>Always interested in speakers and topics</a:t>
            </a:r>
          </a:p>
        </p:txBody>
      </p:sp>
      <p:sp>
        <p:nvSpPr>
          <p:cNvPr id="3" name="Content Placeholder 2"/>
          <p:cNvSpPr>
            <a:spLocks noGrp="1"/>
          </p:cNvSpPr>
          <p:nvPr>
            <p:ph idx="1"/>
          </p:nvPr>
        </p:nvSpPr>
        <p:spPr>
          <a:xfrm>
            <a:off x="1489017" y="1492079"/>
            <a:ext cx="11006051" cy="3541712"/>
          </a:xfrm>
        </p:spPr>
        <p:txBody>
          <a:bodyPr/>
          <a:lstStyle/>
          <a:p>
            <a:r>
              <a:rPr lang="en-US" dirty="0"/>
              <a:t>Quantum Noise and Decoherence</a:t>
            </a:r>
          </a:p>
          <a:p>
            <a:r>
              <a:rPr lang="en-US" dirty="0"/>
              <a:t>Advanced topics </a:t>
            </a:r>
          </a:p>
          <a:p>
            <a:pPr lvl="1"/>
            <a:r>
              <a:rPr lang="en-US" dirty="0"/>
              <a:t>Quantum Machine Learning, Quantum Games, Quantum ”assist”, Blind Quantum Computing</a:t>
            </a:r>
          </a:p>
          <a:p>
            <a:r>
              <a:rPr lang="en-US" dirty="0"/>
              <a:t>Algorithm &amp; New Hardware</a:t>
            </a:r>
          </a:p>
          <a:p>
            <a:r>
              <a:rPr lang="en-US" dirty="0"/>
              <a:t>Quantum IDEs</a:t>
            </a:r>
          </a:p>
          <a:p>
            <a:r>
              <a:rPr lang="en-US" dirty="0"/>
              <a:t>Microsoft/Topological Quantum Computing</a:t>
            </a:r>
          </a:p>
          <a:p>
            <a:r>
              <a:rPr lang="en-US" dirty="0"/>
              <a:t>Investing in Quantum Computing </a:t>
            </a:r>
          </a:p>
          <a:p>
            <a:r>
              <a:rPr lang="en-US" dirty="0"/>
              <a:t>Financial Applications</a:t>
            </a:r>
          </a:p>
          <a:p>
            <a:r>
              <a:rPr lang="en-US" dirty="0"/>
              <a:t>Refresher / Intro </a:t>
            </a:r>
          </a:p>
        </p:txBody>
      </p:sp>
    </p:spTree>
    <p:extLst>
      <p:ext uri="{BB962C8B-B14F-4D97-AF65-F5344CB8AC3E}">
        <p14:creationId xmlns:p14="http://schemas.microsoft.com/office/powerpoint/2010/main" val="596139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8CD14-3EB5-C04F-9481-5FB2CCCB0526}"/>
              </a:ext>
            </a:extLst>
          </p:cNvPr>
          <p:cNvSpPr>
            <a:spLocks noGrp="1"/>
          </p:cNvSpPr>
          <p:nvPr>
            <p:ph type="title"/>
          </p:nvPr>
        </p:nvSpPr>
        <p:spPr>
          <a:xfrm>
            <a:off x="1166351" y="87111"/>
            <a:ext cx="9906000" cy="1477963"/>
          </a:xfrm>
        </p:spPr>
        <p:txBody>
          <a:bodyPr/>
          <a:lstStyle/>
          <a:p>
            <a:r>
              <a:rPr lang="en-US" dirty="0" err="1"/>
              <a:t>Unitary.fund</a:t>
            </a:r>
            <a:r>
              <a:rPr lang="en-US" dirty="0"/>
              <a:t>  </a:t>
            </a:r>
          </a:p>
        </p:txBody>
      </p:sp>
      <p:sp>
        <p:nvSpPr>
          <p:cNvPr id="3" name="Content Placeholder 2">
            <a:extLst>
              <a:ext uri="{FF2B5EF4-FFF2-40B4-BE49-F238E27FC236}">
                <a16:creationId xmlns:a16="http://schemas.microsoft.com/office/drawing/2014/main" id="{4D47B353-38DE-5845-8F55-2E7BD125D436}"/>
              </a:ext>
            </a:extLst>
          </p:cNvPr>
          <p:cNvSpPr>
            <a:spLocks noGrp="1"/>
          </p:cNvSpPr>
          <p:nvPr>
            <p:ph idx="1"/>
          </p:nvPr>
        </p:nvSpPr>
        <p:spPr>
          <a:xfrm>
            <a:off x="1041661" y="1243647"/>
            <a:ext cx="9906000" cy="3541712"/>
          </a:xfrm>
        </p:spPr>
        <p:txBody>
          <a:bodyPr/>
          <a:lstStyle/>
          <a:p>
            <a:r>
              <a:rPr lang="en-US" b="1" dirty="0"/>
              <a:t>Unitary Fund: </a:t>
            </a:r>
            <a:r>
              <a:rPr lang="en-US" dirty="0"/>
              <a:t> ”was started earlier this year on the belief that the world will be a better place if quantum computing is accessible and open. To help this happen, we started with an easy-to-access grant program of $2k for open source quantum computing projects.”</a:t>
            </a:r>
          </a:p>
          <a:p>
            <a:r>
              <a:rPr lang="en-US" dirty="0"/>
              <a:t>Focus</a:t>
            </a:r>
          </a:p>
          <a:p>
            <a:pPr lvl="1"/>
            <a:r>
              <a:rPr lang="en-US" dirty="0"/>
              <a:t>contributing to an existing open source project</a:t>
            </a:r>
          </a:p>
          <a:p>
            <a:pPr lvl="1"/>
            <a:r>
              <a:rPr lang="en-US" dirty="0"/>
              <a:t>creating a new framework or tool</a:t>
            </a:r>
          </a:p>
          <a:p>
            <a:pPr lvl="1"/>
            <a:r>
              <a:rPr lang="en-US" dirty="0"/>
              <a:t>researching a new algorithm</a:t>
            </a:r>
          </a:p>
          <a:p>
            <a:pPr lvl="1"/>
            <a:r>
              <a:rPr lang="en-US" dirty="0"/>
              <a:t>applying an existing algorithm to a new problem</a:t>
            </a:r>
          </a:p>
          <a:p>
            <a:pPr lvl="1"/>
            <a:r>
              <a:rPr lang="en-US" dirty="0"/>
              <a:t>creating or curating a free dataset that others can use</a:t>
            </a:r>
          </a:p>
          <a:p>
            <a:pPr lvl="1"/>
            <a:r>
              <a:rPr lang="en-US" dirty="0"/>
              <a:t>educating, explaining, or otherwise helping people learn new or existing techniques</a:t>
            </a:r>
            <a:br>
              <a:rPr lang="en-US" dirty="0"/>
            </a:br>
            <a:endParaRPr lang="en-US" dirty="0"/>
          </a:p>
        </p:txBody>
      </p:sp>
    </p:spTree>
    <p:extLst>
      <p:ext uri="{BB962C8B-B14F-4D97-AF65-F5344CB8AC3E}">
        <p14:creationId xmlns:p14="http://schemas.microsoft.com/office/powerpoint/2010/main" val="3156731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FB88E-C67F-C747-978D-B1593EC012C6}"/>
              </a:ext>
            </a:extLst>
          </p:cNvPr>
          <p:cNvSpPr>
            <a:spLocks noGrp="1"/>
          </p:cNvSpPr>
          <p:nvPr>
            <p:ph type="title"/>
          </p:nvPr>
        </p:nvSpPr>
        <p:spPr>
          <a:xfrm>
            <a:off x="1365858" y="-203834"/>
            <a:ext cx="9906000" cy="1477963"/>
          </a:xfrm>
        </p:spPr>
        <p:txBody>
          <a:bodyPr/>
          <a:lstStyle/>
          <a:p>
            <a:r>
              <a:rPr lang="en-US" dirty="0"/>
              <a:t>Unitary fund grants</a:t>
            </a:r>
          </a:p>
        </p:txBody>
      </p:sp>
      <p:sp>
        <p:nvSpPr>
          <p:cNvPr id="3" name="Content Placeholder 2">
            <a:extLst>
              <a:ext uri="{FF2B5EF4-FFF2-40B4-BE49-F238E27FC236}">
                <a16:creationId xmlns:a16="http://schemas.microsoft.com/office/drawing/2014/main" id="{EDFC2B2A-DAC8-584A-93D5-7A221A5EDD4C}"/>
              </a:ext>
            </a:extLst>
          </p:cNvPr>
          <p:cNvSpPr>
            <a:spLocks noGrp="1"/>
          </p:cNvSpPr>
          <p:nvPr>
            <p:ph idx="1"/>
          </p:nvPr>
        </p:nvSpPr>
        <p:spPr>
          <a:xfrm>
            <a:off x="1066599" y="778135"/>
            <a:ext cx="9906000" cy="3541712"/>
          </a:xfrm>
        </p:spPr>
        <p:txBody>
          <a:bodyPr/>
          <a:lstStyle/>
          <a:p>
            <a:pPr marL="0" indent="0">
              <a:buNone/>
            </a:pPr>
            <a:r>
              <a:rPr lang="en-US" dirty="0"/>
              <a:t>•To the NISQAI project to build a </a:t>
            </a:r>
            <a:r>
              <a:rPr lang="en-US" b="1" dirty="0"/>
              <a:t>library for machine learning </a:t>
            </a:r>
            <a:r>
              <a:rPr lang="en-US" dirty="0"/>
              <a:t>with near-term quantum processors.</a:t>
            </a:r>
            <a:br>
              <a:rPr lang="en-US" dirty="0"/>
            </a:br>
            <a:r>
              <a:rPr lang="en-US" dirty="0"/>
              <a:t>•To Lucas </a:t>
            </a:r>
            <a:r>
              <a:rPr lang="en-US" dirty="0" err="1"/>
              <a:t>Saldyt</a:t>
            </a:r>
            <a:r>
              <a:rPr lang="en-US" dirty="0"/>
              <a:t> to prototype a </a:t>
            </a:r>
            <a:r>
              <a:rPr lang="en-US" b="1" dirty="0"/>
              <a:t>probabilistic programming language </a:t>
            </a:r>
            <a:r>
              <a:rPr lang="en-US" dirty="0"/>
              <a:t>for quantum computing.</a:t>
            </a:r>
            <a:br>
              <a:rPr lang="en-US" dirty="0"/>
            </a:br>
            <a:r>
              <a:rPr lang="en-US" dirty="0"/>
              <a:t>•To Aleks Kissinger and John van de </a:t>
            </a:r>
            <a:r>
              <a:rPr lang="en-US" dirty="0" err="1"/>
              <a:t>Wetering</a:t>
            </a:r>
            <a:r>
              <a:rPr lang="en-US" dirty="0"/>
              <a:t> to support the development of </a:t>
            </a:r>
            <a:r>
              <a:rPr lang="en-US" dirty="0" err="1"/>
              <a:t>pyZX</a:t>
            </a:r>
            <a:r>
              <a:rPr lang="en-US" dirty="0"/>
              <a:t>, an </a:t>
            </a:r>
            <a:r>
              <a:rPr lang="en-US" b="1" dirty="0"/>
              <a:t>optimizing quantum circuit compiler</a:t>
            </a:r>
            <a:r>
              <a:rPr lang="en-US" dirty="0"/>
              <a:t> based on a diagrammatic semantics from monoidal categories. </a:t>
            </a:r>
            <a:br>
              <a:rPr lang="en-US" dirty="0"/>
            </a:br>
            <a:r>
              <a:rPr lang="en-US" dirty="0"/>
              <a:t>•To Michal </a:t>
            </a:r>
            <a:r>
              <a:rPr lang="en-US" dirty="0" err="1"/>
              <a:t>Stechly</a:t>
            </a:r>
            <a:r>
              <a:rPr lang="en-US" dirty="0"/>
              <a:t> to build a </a:t>
            </a:r>
            <a:r>
              <a:rPr lang="en-US" b="1" dirty="0"/>
              <a:t>traveling salesman solver </a:t>
            </a:r>
            <a:r>
              <a:rPr lang="en-US" dirty="0"/>
              <a:t>web application and tutorials for </a:t>
            </a:r>
            <a:r>
              <a:rPr lang="en-US" dirty="0" err="1"/>
              <a:t>Rigetti</a:t>
            </a:r>
            <a:r>
              <a:rPr lang="en-US" dirty="0"/>
              <a:t> Forest based on the </a:t>
            </a:r>
            <a:r>
              <a:rPr lang="en-US" b="1" dirty="0"/>
              <a:t>quantum approximate optimization algorithm</a:t>
            </a:r>
            <a:r>
              <a:rPr lang="en-US" dirty="0"/>
              <a:t>. </a:t>
            </a:r>
            <a:br>
              <a:rPr lang="en-US" dirty="0"/>
            </a:br>
            <a:r>
              <a:rPr lang="en-US" dirty="0"/>
              <a:t>•To Carlos Bravo Prieto to implement the </a:t>
            </a:r>
            <a:r>
              <a:rPr lang="en-US" b="1" dirty="0"/>
              <a:t>Adiabatically Assisted Variational Quantum </a:t>
            </a:r>
            <a:r>
              <a:rPr lang="en-US" b="1" dirty="0" err="1"/>
              <a:t>Eigensolvers</a:t>
            </a:r>
            <a:r>
              <a:rPr lang="en-US" dirty="0"/>
              <a:t> in </a:t>
            </a:r>
            <a:r>
              <a:rPr lang="en-US" dirty="0" err="1"/>
              <a:t>Rigetti</a:t>
            </a:r>
            <a:r>
              <a:rPr lang="en-US" dirty="0"/>
              <a:t> Forest, a hybrid classical-quantum algorithm for solving optimization problems.</a:t>
            </a:r>
          </a:p>
        </p:txBody>
      </p:sp>
    </p:spTree>
    <p:extLst>
      <p:ext uri="{BB962C8B-B14F-4D97-AF65-F5344CB8AC3E}">
        <p14:creationId xmlns:p14="http://schemas.microsoft.com/office/powerpoint/2010/main" val="1153044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4B21E-9EC4-0D40-A476-363378CACCFC}"/>
              </a:ext>
            </a:extLst>
          </p:cNvPr>
          <p:cNvSpPr>
            <a:spLocks noGrp="1"/>
          </p:cNvSpPr>
          <p:nvPr>
            <p:ph type="title"/>
          </p:nvPr>
        </p:nvSpPr>
        <p:spPr>
          <a:xfrm>
            <a:off x="93402" y="221499"/>
            <a:ext cx="11728740" cy="1477963"/>
          </a:xfrm>
        </p:spPr>
        <p:txBody>
          <a:bodyPr>
            <a:normAutofit fontScale="90000"/>
          </a:bodyPr>
          <a:lstStyle/>
          <a:p>
            <a:pPr algn="ctr"/>
            <a:br>
              <a:rPr lang="en-US" dirty="0"/>
            </a:br>
            <a:r>
              <a:rPr lang="en-US" dirty="0"/>
              <a:t>Quantum Computing </a:t>
            </a:r>
            <a:br>
              <a:rPr lang="en-US" dirty="0"/>
            </a:br>
            <a:r>
              <a:rPr lang="en-US" dirty="0"/>
              <a:t>the intersection of Physics and computer science</a:t>
            </a:r>
            <a:br>
              <a:rPr lang="en-US" sz="4900" dirty="0"/>
            </a:br>
            <a:endParaRPr lang="en-US" dirty="0"/>
          </a:p>
        </p:txBody>
      </p:sp>
      <p:sp>
        <p:nvSpPr>
          <p:cNvPr id="3" name="Content Placeholder 2">
            <a:extLst>
              <a:ext uri="{FF2B5EF4-FFF2-40B4-BE49-F238E27FC236}">
                <a16:creationId xmlns:a16="http://schemas.microsoft.com/office/drawing/2014/main" id="{F5F8A446-D8BA-8C4F-A5EC-E9E7E531AEF5}"/>
              </a:ext>
            </a:extLst>
          </p:cNvPr>
          <p:cNvSpPr>
            <a:spLocks noGrp="1"/>
          </p:cNvSpPr>
          <p:nvPr>
            <p:ph idx="1"/>
          </p:nvPr>
        </p:nvSpPr>
        <p:spPr>
          <a:xfrm>
            <a:off x="1004772" y="1699462"/>
            <a:ext cx="9906000" cy="3541712"/>
          </a:xfrm>
        </p:spPr>
        <p:txBody>
          <a:bodyPr/>
          <a:lstStyle/>
          <a:p>
            <a:r>
              <a:rPr lang="en-US" sz="3200" dirty="0"/>
              <a:t>Computational Complexity</a:t>
            </a:r>
          </a:p>
          <a:p>
            <a:pPr lvl="1"/>
            <a:r>
              <a:rPr lang="en-US" sz="2800" dirty="0"/>
              <a:t>What problems can be solved (quantum) efficiently? What problems can’t? </a:t>
            </a:r>
          </a:p>
          <a:p>
            <a:pPr lvl="1"/>
            <a:r>
              <a:rPr lang="en-US" sz="2800" dirty="0"/>
              <a:t>Are there problems that can only be solved quantumly? </a:t>
            </a:r>
          </a:p>
          <a:p>
            <a:r>
              <a:rPr lang="en-US" sz="3200" dirty="0"/>
              <a:t>Quantum Mechanics </a:t>
            </a:r>
          </a:p>
          <a:p>
            <a:pPr lvl="1"/>
            <a:r>
              <a:rPr lang="en-US" sz="2800" dirty="0"/>
              <a:t>How is QM harnessed to solve “hard” problems</a:t>
            </a:r>
          </a:p>
          <a:p>
            <a:r>
              <a:rPr lang="en-US" sz="3200" dirty="0"/>
              <a:t>Physics</a:t>
            </a:r>
          </a:p>
          <a:p>
            <a:pPr lvl="1"/>
            <a:r>
              <a:rPr lang="en-US" sz="2800" dirty="0"/>
              <a:t>How do you build a quantum computer? </a:t>
            </a:r>
          </a:p>
          <a:p>
            <a:endParaRPr lang="en-US" sz="3200" dirty="0"/>
          </a:p>
          <a:p>
            <a:endParaRPr lang="en-US" dirty="0"/>
          </a:p>
        </p:txBody>
      </p:sp>
    </p:spTree>
    <p:extLst>
      <p:ext uri="{BB962C8B-B14F-4D97-AF65-F5344CB8AC3E}">
        <p14:creationId xmlns:p14="http://schemas.microsoft.com/office/powerpoint/2010/main" val="33101324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54615</TotalTime>
  <Words>506</Words>
  <Application>Microsoft Macintosh PowerPoint</Application>
  <PresentationFormat>Widescreen</PresentationFormat>
  <Paragraphs>71</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Trebuchet MS</vt:lpstr>
      <vt:lpstr>Tw Cen MT</vt:lpstr>
      <vt:lpstr>Circuit</vt:lpstr>
      <vt:lpstr>NYC Quantum Computing meetup  November 14, 2018  Steve willis &amp; Steve Yalovister </vt:lpstr>
      <vt:lpstr>November 14, 2018 (#18)</vt:lpstr>
      <vt:lpstr>Recap 2017</vt:lpstr>
      <vt:lpstr>Last meeting : will zeng / rigetti  Title: High performance quantum computing with near term devices</vt:lpstr>
      <vt:lpstr>2018-2019</vt:lpstr>
      <vt:lpstr>Always interested in speakers and topics</vt:lpstr>
      <vt:lpstr>Unitary.fund  </vt:lpstr>
      <vt:lpstr>Unitary fund grants</vt:lpstr>
      <vt:lpstr> Quantum Computing  the intersection of Physics and computer science </vt:lpstr>
      <vt:lpstr>“Google has enlisted NASA to help it prove quantum supremacy within months” </vt:lpstr>
      <vt:lpstr>Andrei petrenko Director of Product at Quantum Circuits   </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Quantum computing</dc:title>
  <dc:creator>STEVE YALOVITSER</dc:creator>
  <cp:lastModifiedBy>Steven Willis</cp:lastModifiedBy>
  <cp:revision>332</cp:revision>
  <cp:lastPrinted>2018-09-17T13:16:28Z</cp:lastPrinted>
  <dcterms:created xsi:type="dcterms:W3CDTF">2017-02-28T01:20:52Z</dcterms:created>
  <dcterms:modified xsi:type="dcterms:W3CDTF">2018-11-12T19:59:27Z</dcterms:modified>
</cp:coreProperties>
</file>