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2" r:id="rId1"/>
  </p:sldMasterIdLst>
  <p:notesMasterIdLst>
    <p:notesMasterId r:id="rId13"/>
  </p:notesMasterIdLst>
  <p:handoutMasterIdLst>
    <p:handoutMasterId r:id="rId14"/>
  </p:handoutMasterIdLst>
  <p:sldIdLst>
    <p:sldId id="498" r:id="rId2"/>
    <p:sldId id="278" r:id="rId3"/>
    <p:sldId id="280" r:id="rId4"/>
    <p:sldId id="493" r:id="rId5"/>
    <p:sldId id="466" r:id="rId6"/>
    <p:sldId id="497" r:id="rId7"/>
    <p:sldId id="499" r:id="rId8"/>
    <p:sldId id="500" r:id="rId9"/>
    <p:sldId id="501" r:id="rId10"/>
    <p:sldId id="502" r:id="rId11"/>
    <p:sldId id="503" r:id="rId12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w Cen MT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w Cen MT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w Cen MT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w Cen MT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71" autoAdjust="0"/>
    <p:restoredTop sz="86379"/>
  </p:normalViewPr>
  <p:slideViewPr>
    <p:cSldViewPr snapToGrid="0">
      <p:cViewPr varScale="1">
        <p:scale>
          <a:sx n="127" d="100"/>
          <a:sy n="127" d="100"/>
        </p:scale>
        <p:origin x="248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75" d="100"/>
        <a:sy n="175" d="100"/>
      </p:scale>
      <p:origin x="0" y="0"/>
    </p:cViewPr>
  </p:sorterViewPr>
  <p:notesViewPr>
    <p:cSldViewPr snapToGrid="0">
      <p:cViewPr varScale="1">
        <p:scale>
          <a:sx n="156" d="100"/>
          <a:sy n="156" d="100"/>
        </p:scale>
        <p:origin x="3720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CC58626-4131-854F-8C3B-9EA21D20B0D2}" type="datetimeFigureOut">
              <a:rPr lang="en-US"/>
              <a:pPr>
                <a:defRPr/>
              </a:pPr>
              <a:t>9/25/18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034D00B-A8A2-D54A-BD90-328904BCD5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5E2086A-64DE-AC47-91B2-6CA5C4D006AC}" type="datetimeFigureOut">
              <a:rPr lang="en-US"/>
              <a:pPr>
                <a:defRPr/>
              </a:pPr>
              <a:t>9/25/18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FE5B822-F586-FC4A-B956-3DF387F7BD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7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8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10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11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12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13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14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15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16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17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18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19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20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21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22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23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24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25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26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27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28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29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30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31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32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33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35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36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37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38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39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40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41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42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43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44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45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47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48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49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50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51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52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53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54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55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56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57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58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59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0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075" y="541020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8EFD26-3F70-F440-BA2E-46B1F15B9BF9}" type="datetimeFigureOut">
              <a:rPr lang="en-US"/>
              <a:pPr>
                <a:defRPr/>
              </a:pPr>
              <a:t>9/25/18</a:t>
            </a:fld>
            <a:endParaRPr lang="en-US"/>
          </a:p>
        </p:txBody>
      </p:sp>
      <p:sp>
        <p:nvSpPr>
          <p:cNvPr id="6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5" y="5410200"/>
            <a:ext cx="51244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475" y="5410200"/>
            <a:ext cx="771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517B6-960B-BD42-86F8-068FEC494C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049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>
              <a:buNone/>
              <a:defRPr lang="en-US"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EF406-BFE3-694D-AA8D-8737D8F5FF48}" type="datetimeFigureOut">
              <a:rPr lang="en-US"/>
              <a:pPr>
                <a:defRPr/>
              </a:pPr>
              <a:t>9/25/18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19849-4D4B-4448-AB58-18E5A262CD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5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FCC36-7EEB-6B42-A5FE-0D2AD1EA9E35}" type="datetimeFigureOut">
              <a:rPr lang="en-US"/>
              <a:pPr>
                <a:defRPr/>
              </a:pPr>
              <a:t>9/25/18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3C011-BAC5-4643-B5C7-28919421C8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9399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03288" y="731838"/>
            <a:ext cx="609600" cy="585787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w Cen MT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9pPr>
          </a:lstStyle>
          <a:p>
            <a:pPr algn="r" eaLnBrk="1" hangingPunct="1"/>
            <a:r>
              <a:rPr lang="en-US" altLang="x-none" sz="8000">
                <a:ea typeface="Trebuchet MS" charset="0"/>
                <a:cs typeface="Trebuchet MS" charset="0"/>
              </a:rPr>
              <a:t>“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537825" y="2765425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w Cen MT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9pPr>
          </a:lstStyle>
          <a:p>
            <a:pPr algn="r" eaLnBrk="1" hangingPunct="1"/>
            <a:r>
              <a:rPr lang="en-US" altLang="x-none" sz="8000">
                <a:ea typeface="Trebuchet MS" charset="0"/>
                <a:cs typeface="Trebuchet MS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DB185-9BC1-D345-A8E5-CF95BBFACF01}" type="datetimeFigureOut">
              <a:rPr lang="en-US"/>
              <a:pPr>
                <a:defRPr/>
              </a:pPr>
              <a:t>9/25/18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B186F-63C8-3F4A-90B5-9355C8543F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5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E8352-E64F-4A4F-9783-F81F78E858BA}" type="datetimeFigureOut">
              <a:rPr lang="en-US"/>
              <a:pPr>
                <a:defRPr/>
              </a:pPr>
              <a:t>9/25/18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CC219-DCC0-8C4F-A3F6-F0320F8819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480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18432-AC69-374E-82FC-F44E6ACB19C0}" type="datetimeFigureOut">
              <a:rPr lang="en-US"/>
              <a:pPr>
                <a:defRPr/>
              </a:pPr>
              <a:t>9/25/18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5A8B3-C2C8-BA4C-8ED9-146AFDF2B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8943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>
              <a:buNone/>
              <a:defRPr lang="en-US" sz="2000" dirty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>
              <a:buNone/>
              <a:defRPr lang="en-US" sz="2000" dirty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>
              <a:buNone/>
              <a:defRPr lang="en-US" sz="2000" dirty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14487-B612-8742-91B8-E3C603FAA339}" type="datetimeFigureOut">
              <a:rPr lang="en-US"/>
              <a:pPr>
                <a:defRPr/>
              </a:pPr>
              <a:t>9/25/18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1F102-F0EA-6E46-AA4C-21715E5357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117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A09D9-97CB-6247-8DF8-7B886E4AC83F}" type="datetimeFigureOut">
              <a:rPr lang="en-US"/>
              <a:pPr>
                <a:defRPr/>
              </a:pPr>
              <a:t>9/25/18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8A8B6-9405-BB4F-9B08-051CF85858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6279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207CB-1136-E547-91F3-EEF6C3D5E47B}" type="datetimeFigureOut">
              <a:rPr lang="en-US"/>
              <a:pPr>
                <a:defRPr/>
              </a:pPr>
              <a:t>9/25/18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19422-02FB-B044-8D45-95687B2E8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842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42BDE-5F46-2B4A-ADAB-C0630740BAE1}" type="datetimeFigureOut">
              <a:rPr lang="en-US"/>
              <a:pPr>
                <a:defRPr/>
              </a:pPr>
              <a:t>9/25/18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4283E-B9B6-C14D-8443-837E2E352E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986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78137-33D4-BB4E-8E75-72546C544DBA}" type="datetimeFigureOut">
              <a:rPr lang="en-US"/>
              <a:pPr>
                <a:defRPr/>
              </a:pPr>
              <a:t>9/25/18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871E7-1E1D-7B4C-A605-5CF4FCE912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449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3282F-A915-4745-8428-3CC80A46DAAA}" type="datetimeFigureOut">
              <a:rPr lang="en-US"/>
              <a:pPr>
                <a:defRPr/>
              </a:pPr>
              <a:t>9/25/18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911AD-BC29-D144-8062-C8FF1D5C7C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39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DE0DA-4B55-B042-94BF-033343F220E9}" type="datetimeFigureOut">
              <a:rPr lang="en-US"/>
              <a:pPr>
                <a:defRPr/>
              </a:pPr>
              <a:t>9/25/18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27DC1-D164-1843-AD75-F0CD1D148F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661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8DF01-5369-EE45-B226-42F9E73101F4}" type="datetimeFigureOut">
              <a:rPr lang="en-US"/>
              <a:pPr>
                <a:defRPr/>
              </a:pPr>
              <a:t>9/25/18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2FF4F-B806-194B-8BD5-64B10B459F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461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41929-2723-B341-9B2D-B237A498F80C}" type="datetimeFigureOut">
              <a:rPr lang="en-US"/>
              <a:pPr>
                <a:defRPr/>
              </a:pPr>
              <a:t>9/25/18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4AEEC-04E4-2942-9753-9AA04AB660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56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340D7-1B75-6A49-B017-AA876C13095D}" type="datetimeFigureOut">
              <a:rPr lang="en-US"/>
              <a:pPr>
                <a:defRPr/>
              </a:pPr>
              <a:t>9/25/18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504D1-6861-364C-B3BE-B982EBE2F4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535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C130B-BE53-D64C-B664-EE0D07E8749E}" type="datetimeFigureOut">
              <a:rPr lang="en-US"/>
              <a:pPr>
                <a:defRPr/>
              </a:pPr>
              <a:t>9/25/18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768B1-96DB-6D43-8612-C7840A282B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94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27" name="Group 7"/>
          <p:cNvGrpSpPr>
            <a:grpSpLocks/>
          </p:cNvGrpSpPr>
          <p:nvPr/>
        </p:nvGrpSpPr>
        <p:grpSpPr bwMode="auto">
          <a:xfrm>
            <a:off x="-14288" y="0"/>
            <a:ext cx="12053888" cy="6858000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/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9125"/>
            <a:ext cx="9906000" cy="1477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1413" y="2249488"/>
            <a:ext cx="9906000" cy="3541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488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26C0829-0F08-494B-A194-832B72F46F46}" type="datetimeFigureOut">
              <a:rPr lang="en-US"/>
              <a:pPr>
                <a:defRPr/>
              </a:pPr>
              <a:t>9/25/18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3" y="5883275"/>
            <a:ext cx="62388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50" cap="all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5888" y="5883275"/>
            <a:ext cx="7715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20249F5-EAF9-C446-9B42-1EBF70DBFC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0" r:id="rId1"/>
    <p:sldLayoutId id="2147484085" r:id="rId2"/>
    <p:sldLayoutId id="2147484086" r:id="rId3"/>
    <p:sldLayoutId id="2147484087" r:id="rId4"/>
    <p:sldLayoutId id="2147484088" r:id="rId5"/>
    <p:sldLayoutId id="2147484089" r:id="rId6"/>
    <p:sldLayoutId id="2147484090" r:id="rId7"/>
    <p:sldLayoutId id="2147484091" r:id="rId8"/>
    <p:sldLayoutId id="2147484092" r:id="rId9"/>
    <p:sldLayoutId id="2147484093" r:id="rId10"/>
    <p:sldLayoutId id="2147484094" r:id="rId11"/>
    <p:sldLayoutId id="2147484101" r:id="rId12"/>
    <p:sldLayoutId id="2147484095" r:id="rId13"/>
    <p:sldLayoutId id="2147484096" r:id="rId14"/>
    <p:sldLayoutId id="2147484097" r:id="rId15"/>
    <p:sldLayoutId id="2147484098" r:id="rId16"/>
    <p:sldLayoutId id="2147484099" r:id="rId17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/>
        </a:defRPr>
      </a:lvl9pPr>
    </p:titleStyle>
    <p:bodyStyle>
      <a:lvl1pPr marL="228600" indent="-228600" algn="l" rtl="0" eaLnBrk="0" fontAlgn="base" hangingPunct="0">
        <a:lnSpc>
          <a:spcPct val="120000"/>
        </a:lnSpc>
        <a:spcBef>
          <a:spcPts val="1000"/>
        </a:spcBef>
        <a:spcAft>
          <a:spcPct val="0"/>
        </a:spcAft>
        <a:buSzPct val="12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SzPct val="12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SzPct val="125000"/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SzPct val="125000"/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SzPct val="125000"/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arxiv.org/abs/quant-ph/0002077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um.com/rigetti/the-rigetti-128-qubit-chip-and-what-it-means-for-quantum-df757d1b71ea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mdphysics.umd.edu/people/faculty/current/item/348-monroe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444C3-9B20-514F-9748-C8616E873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038" y="2639117"/>
            <a:ext cx="9906000" cy="14779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NYC Quantum Computing meetup</a:t>
            </a:r>
            <a:br>
              <a:rPr lang="en-US" dirty="0"/>
            </a:br>
            <a:br>
              <a:rPr lang="en-US" dirty="0"/>
            </a:br>
            <a:r>
              <a:rPr lang="en-US" dirty="0"/>
              <a:t>September 25, 2018</a:t>
            </a:r>
          </a:p>
        </p:txBody>
      </p:sp>
    </p:spTree>
    <p:extLst>
      <p:ext uri="{BB962C8B-B14F-4D97-AF65-F5344CB8AC3E}">
        <p14:creationId xmlns:p14="http://schemas.microsoft.com/office/powerpoint/2010/main" val="3659605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4B21E-9EC4-0D40-A476-363378CAC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9725" y="651886"/>
            <a:ext cx="9906000" cy="1477963"/>
          </a:xfrm>
        </p:spPr>
        <p:txBody>
          <a:bodyPr>
            <a:normAutofit fontScale="90000"/>
          </a:bodyPr>
          <a:lstStyle/>
          <a:p>
            <a:r>
              <a:rPr lang="en-US" dirty="0"/>
              <a:t>Observation </a:t>
            </a:r>
            <a:br>
              <a:rPr lang="en-US" dirty="0"/>
            </a:br>
            <a:r>
              <a:rPr lang="en-US" dirty="0"/>
              <a:t>Quantum Computing is at the intersection of some hard math and science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8A446-D8BA-8C4F-A5EC-E9E7E531A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9725" y="2399117"/>
            <a:ext cx="9906000" cy="3541712"/>
          </a:xfrm>
        </p:spPr>
        <p:txBody>
          <a:bodyPr/>
          <a:lstStyle/>
          <a:p>
            <a:r>
              <a:rPr lang="en-US" sz="3200" dirty="0"/>
              <a:t>Computational Complexity : what problems can be solved (quantum) efficiently </a:t>
            </a:r>
          </a:p>
          <a:p>
            <a:r>
              <a:rPr lang="en-US" sz="3200" dirty="0"/>
              <a:t>Quantum Mechanics - how to harness QM to solve hard problems (algorithms)</a:t>
            </a:r>
          </a:p>
          <a:p>
            <a:r>
              <a:rPr lang="en-US" sz="3600" dirty="0"/>
              <a:t>Leading edge Physics</a:t>
            </a:r>
            <a:endParaRPr lang="en-US" sz="2000" dirty="0"/>
          </a:p>
          <a:p>
            <a:pPr lvl="1"/>
            <a:endParaRPr lang="en-US" sz="2800" dirty="0"/>
          </a:p>
          <a:p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132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870DD-330A-B241-B40D-AAE7F7A89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NICK </a:t>
            </a:r>
            <a:r>
              <a:rPr lang="en-US" dirty="0" err="1"/>
              <a:t>bronn</a:t>
            </a:r>
            <a:r>
              <a:rPr lang="en-US" dirty="0"/>
              <a:t>/IBM</a:t>
            </a:r>
            <a:br>
              <a:rPr lang="en-US" dirty="0"/>
            </a:br>
            <a:r>
              <a:rPr lang="en-US" dirty="0"/>
              <a:t>“Physical Implementation of Quantum Bits”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5F180-9C10-3142-AA35-DDB42EE045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Abstract: Observers often wonder why physicist is the leading occupation of those employed in the field of quantum computing. This talk will answer that question. In 2000, David </a:t>
            </a:r>
            <a:r>
              <a:rPr lang="en-US" dirty="0" err="1"/>
              <a:t>DiVincenzo</a:t>
            </a:r>
            <a:r>
              <a:rPr lang="en-US" dirty="0"/>
              <a:t> published his criteria for the requirements of physical systems to have the potential to realize a universal quantum computer. We will review these requirements and detail the capabilities of the promising systems under current development by researchers.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The background paper can be found here </a:t>
            </a:r>
            <a:r>
              <a:rPr lang="en-US" dirty="0">
                <a:hlinkClick r:id="rId2" tooltip="https://arxiv.org/abs/quant-ph/0002077"/>
              </a:rPr>
              <a:t>https://arxiv.org/abs/quant-ph/0002077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615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787" y="349135"/>
            <a:ext cx="9906000" cy="14779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September 25, 2018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8410" y="1966856"/>
            <a:ext cx="9906000" cy="3541712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Agenda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Introductions and thanks to JPMC/</a:t>
            </a:r>
            <a:r>
              <a:rPr lang="en-US" dirty="0" err="1"/>
              <a:t>Labro</a:t>
            </a:r>
            <a:endParaRPr lang="en-US" dirty="0"/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Quantum News 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Food/Pizza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Quick Intros 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Nick Bronn / IBM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Presentations can be found at </a:t>
            </a:r>
            <a:r>
              <a:rPr lang="en-US" sz="2000" dirty="0" err="1"/>
              <a:t>github.com</a:t>
            </a:r>
            <a:r>
              <a:rPr lang="en-US" sz="2000" dirty="0"/>
              <a:t>/</a:t>
            </a:r>
            <a:r>
              <a:rPr lang="en-US" sz="2000" dirty="0" err="1"/>
              <a:t>NYCQuantumComputing</a:t>
            </a:r>
            <a:r>
              <a:rPr lang="en-US" sz="2000" dirty="0"/>
              <a:t> 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Twitter @</a:t>
            </a:r>
            <a:r>
              <a:rPr lang="en-US" sz="2000" dirty="0" err="1"/>
              <a:t>NYCQuantum</a:t>
            </a:r>
            <a:r>
              <a:rPr lang="en-US" sz="2000" dirty="0"/>
              <a:t> 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Looking for hosts, presenters, topics, suggestions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Recap 2017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720627" y="1715413"/>
            <a:ext cx="9906000" cy="3541712"/>
          </a:xfrm>
        </p:spPr>
        <p:txBody>
          <a:bodyPr/>
          <a:lstStyle/>
          <a:p>
            <a:r>
              <a:rPr lang="en-US" altLang="x-none" sz="2800" dirty="0"/>
              <a:t>2017</a:t>
            </a:r>
          </a:p>
          <a:p>
            <a:pPr lvl="1"/>
            <a:r>
              <a:rPr lang="en-US" altLang="x-none" sz="2400" dirty="0"/>
              <a:t>Grover search, IBM’s Quantum Experience, math behind Grover, DWAVE technical presentation, Chris Monroe from IONQ, Quantum Entanglement, Bell’s Inequality, IBM presented QISKIT, Nathan </a:t>
            </a:r>
            <a:r>
              <a:rPr lang="en-US" altLang="x-none" sz="2400" dirty="0" err="1"/>
              <a:t>Weibe</a:t>
            </a:r>
            <a:r>
              <a:rPr lang="en-US" altLang="x-none" sz="2400" dirty="0"/>
              <a:t> from Microsoft, Shor Discussion </a:t>
            </a:r>
          </a:p>
          <a:p>
            <a:r>
              <a:rPr lang="en-US" altLang="x-none" sz="3200" dirty="0"/>
              <a:t>2018</a:t>
            </a:r>
          </a:p>
          <a:p>
            <a:pPr lvl="1"/>
            <a:r>
              <a:rPr lang="en-US" altLang="x-none" sz="2400" dirty="0"/>
              <a:t>Refresher – thanks to everybody for helping </a:t>
            </a:r>
          </a:p>
          <a:p>
            <a:pPr lvl="1"/>
            <a:r>
              <a:rPr lang="en-US" altLang="x-none" sz="2400" dirty="0"/>
              <a:t>Muir, </a:t>
            </a:r>
            <a:r>
              <a:rPr lang="en-US" altLang="x-none" sz="2400" dirty="0" err="1"/>
              <a:t>Javad</a:t>
            </a:r>
            <a:r>
              <a:rPr lang="en-US" altLang="x-none" sz="2400" dirty="0"/>
              <a:t>, Pavel, Simon, Nicole, Robert, Complexity discussion</a:t>
            </a:r>
          </a:p>
          <a:p>
            <a:endParaRPr lang="en-US" altLang="x-non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599" y="482138"/>
            <a:ext cx="9906000" cy="147796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/>
              <a:t>Fall 2018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338" y="1519703"/>
            <a:ext cx="11108777" cy="3541712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Thursday, October 18, 2018 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Will Zeng - </a:t>
            </a:r>
            <a:r>
              <a:rPr lang="en-US" sz="2400" dirty="0" err="1"/>
              <a:t>Rigetti</a:t>
            </a:r>
            <a:r>
              <a:rPr lang="en-US" sz="2400" dirty="0"/>
              <a:t> </a:t>
            </a:r>
            <a:endParaRPr lang="en-US" dirty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Wednesday, November 14, 2018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Andrei </a:t>
            </a:r>
            <a:r>
              <a:rPr lang="en-US" sz="2400" dirty="0" err="1"/>
              <a:t>Petrenko</a:t>
            </a:r>
            <a:r>
              <a:rPr lang="en-US" sz="2400" dirty="0"/>
              <a:t> – Quantum Circuits (Error Correction) 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Wednesday, December 12, 2018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US" sz="2400" dirty="0" err="1"/>
              <a:t>Pouya</a:t>
            </a:r>
            <a:r>
              <a:rPr lang="en-US" sz="2400" dirty="0"/>
              <a:t> </a:t>
            </a:r>
            <a:r>
              <a:rPr lang="en-US" sz="2400" dirty="0" err="1"/>
              <a:t>Dianat</a:t>
            </a:r>
            <a:r>
              <a:rPr lang="en-US" sz="2400" dirty="0"/>
              <a:t> – Drexel - Photonic-based Quantum Computing Infrastructure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Wednesday, January 23, 2018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Refresher/Intro/WTF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Looking for 2019 Speakers </a:t>
            </a:r>
          </a:p>
        </p:txBody>
      </p:sp>
    </p:spTree>
    <p:extLst>
      <p:ext uri="{BB962C8B-B14F-4D97-AF65-F5344CB8AC3E}">
        <p14:creationId xmlns:p14="http://schemas.microsoft.com/office/powerpoint/2010/main" val="260591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Ideas for 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578" y="1797312"/>
            <a:ext cx="11006051" cy="3541712"/>
          </a:xfrm>
        </p:spPr>
        <p:txBody>
          <a:bodyPr/>
          <a:lstStyle/>
          <a:p>
            <a:r>
              <a:rPr lang="en-US" dirty="0"/>
              <a:t>Quantum Noise and Decoherence</a:t>
            </a:r>
          </a:p>
          <a:p>
            <a:r>
              <a:rPr lang="en-US" dirty="0"/>
              <a:t>Advanced topics </a:t>
            </a:r>
          </a:p>
          <a:p>
            <a:pPr lvl="1"/>
            <a:r>
              <a:rPr lang="en-US" dirty="0"/>
              <a:t>Quantum Machine Learning, Quantum Games, Quantum ”assist”, Blind Quantum Computing</a:t>
            </a:r>
          </a:p>
          <a:p>
            <a:r>
              <a:rPr lang="en-US" dirty="0"/>
              <a:t>Algorithm &amp; New Hardware</a:t>
            </a:r>
          </a:p>
          <a:p>
            <a:r>
              <a:rPr lang="en-US" dirty="0"/>
              <a:t>Quantum IDEs</a:t>
            </a:r>
          </a:p>
          <a:p>
            <a:r>
              <a:rPr lang="en-US" dirty="0"/>
              <a:t>Microsoft/Topological Quantum Computing</a:t>
            </a:r>
          </a:p>
          <a:p>
            <a:r>
              <a:rPr lang="en-US" dirty="0"/>
              <a:t>Investing in Quantum Computing </a:t>
            </a:r>
          </a:p>
          <a:p>
            <a:r>
              <a:rPr lang="en-US" dirty="0"/>
              <a:t>Financial Applications</a:t>
            </a:r>
          </a:p>
          <a:p>
            <a:r>
              <a:rPr lang="en-US" dirty="0"/>
              <a:t>Refresher / Intro </a:t>
            </a:r>
          </a:p>
        </p:txBody>
      </p:sp>
    </p:spTree>
    <p:extLst>
      <p:ext uri="{BB962C8B-B14F-4D97-AF65-F5344CB8AC3E}">
        <p14:creationId xmlns:p14="http://schemas.microsoft.com/office/powerpoint/2010/main" val="596139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4B21E-9EC4-0D40-A476-363378CAC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8A446-D8BA-8C4F-A5EC-E9E7E531A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QIP / Boulder January 2018</a:t>
            </a:r>
          </a:p>
          <a:p>
            <a:r>
              <a:rPr lang="en-US" dirty="0"/>
              <a:t>Q2B December 2018 @ Mountain View</a:t>
            </a:r>
          </a:p>
          <a:p>
            <a:r>
              <a:rPr lang="en-US" dirty="0"/>
              <a:t>Patrick Hayden on quantum hardware: "there’s a 30 per cent chance that something completely different comes along that might be the way to scale it up in the future.”</a:t>
            </a:r>
          </a:p>
          <a:p>
            <a:r>
              <a:rPr lang="en-US" dirty="0" err="1"/>
              <a:t>Preskill</a:t>
            </a:r>
            <a:r>
              <a:rPr lang="en-US" dirty="0"/>
              <a:t>: "Perhaps the most natural use case for quantum machine learning is to learn patterns in quantum data.”</a:t>
            </a:r>
          </a:p>
          <a:p>
            <a:r>
              <a:rPr lang="en-US" dirty="0"/>
              <a:t>National Quantum Initiative Act passes the House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594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4B21E-9EC4-0D40-A476-363378CAC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8A446-D8BA-8C4F-A5EC-E9E7E531A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8286" y="1576157"/>
            <a:ext cx="9906000" cy="3541712"/>
          </a:xfrm>
        </p:spPr>
        <p:txBody>
          <a:bodyPr/>
          <a:lstStyle/>
          <a:p>
            <a:r>
              <a:rPr lang="en-US" dirty="0" err="1"/>
              <a:t>Rigetti</a:t>
            </a:r>
            <a:endParaRPr lang="en-US" dirty="0"/>
          </a:p>
          <a:p>
            <a:pPr lvl="1"/>
            <a:r>
              <a:rPr lang="en-US" sz="1800" dirty="0"/>
              <a:t>In August, we announced that we are building </a:t>
            </a:r>
            <a:r>
              <a:rPr lang="en-US" sz="1800" u="sng" dirty="0">
                <a:hlinkClick r:id="rId2"/>
              </a:rPr>
              <a:t>128-qubit quantum computers</a:t>
            </a:r>
            <a:r>
              <a:rPr lang="en-US" sz="1800" dirty="0"/>
              <a:t> with the low error rates needed to achieve advantage. These systems are based on our scalable 16, 32, and 128-qubit Aspen quantum processors. And today, to deliver the final key capabilities, we are excited to introduce Quantum Cloud Services.</a:t>
            </a:r>
          </a:p>
          <a:p>
            <a:pPr lvl="1"/>
            <a:r>
              <a:rPr lang="en-US" sz="1800" dirty="0"/>
              <a:t>Quantum Cloud Services is the </a:t>
            </a:r>
            <a:r>
              <a:rPr lang="en-US" sz="1800" b="1" i="1" dirty="0"/>
              <a:t>only quantum-first cloud computing platform(?)</a:t>
            </a:r>
            <a:r>
              <a:rPr lang="en-US" sz="1800" dirty="0"/>
              <a:t>. With QCS, for the first time, quantum processors are tightly integrated with classical computing infrastructure to deliver the application-level performance needed to achieve quantum advantage.</a:t>
            </a:r>
          </a:p>
          <a:p>
            <a:pPr lvl="1"/>
            <a:r>
              <a:rPr lang="en-US" sz="1800" dirty="0"/>
              <a:t>In addition to the new platform, which is now in private testing, </a:t>
            </a:r>
            <a:r>
              <a:rPr lang="en-US" sz="1800" dirty="0" err="1"/>
              <a:t>Rigetti</a:t>
            </a:r>
            <a:r>
              <a:rPr lang="en-US" sz="1800" dirty="0"/>
              <a:t> also announced a $1 million prize for the first team that manages to show quantum advantage on this hybrid platform. Quantum advantage, at least according to </a:t>
            </a:r>
            <a:r>
              <a:rPr lang="en-US" sz="1800" dirty="0" err="1"/>
              <a:t>Rigetti’s</a:t>
            </a:r>
            <a:r>
              <a:rPr lang="en-US" sz="1800" dirty="0"/>
              <a:t> definition, is the milestone where a quantum system will be able to solve a real problem that is beyond the reach of classical computers. The company plans to announce more details around this prize at the end of October.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854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4B21E-9EC4-0D40-A476-363378CAC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8A446-D8BA-8C4F-A5EC-E9E7E531A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Christopher Monroe </a:t>
            </a:r>
            <a:r>
              <a:rPr lang="en-US" dirty="0"/>
              <a:t>of the University of Maryland told the audience at </a:t>
            </a:r>
            <a:r>
              <a:rPr lang="en-US" dirty="0" err="1"/>
              <a:t>EmTech</a:t>
            </a:r>
            <a:r>
              <a:rPr lang="en-US" dirty="0"/>
              <a:t>, a conference organized by </a:t>
            </a:r>
            <a:r>
              <a:rPr lang="en-US" i="1" dirty="0"/>
              <a:t>MIT Technology Review, </a:t>
            </a:r>
            <a:r>
              <a:rPr lang="en-US" dirty="0"/>
              <a:t>that the US needs a new generation of engineers, schooled in the quirks of quantum physics as well as the principles of computer engineering, to help create quantum computers that can tackle real-world problems.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170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4B21E-9EC4-0D40-A476-363378CAC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9725" y="186374"/>
            <a:ext cx="9906000" cy="1477963"/>
          </a:xfrm>
        </p:spPr>
        <p:txBody>
          <a:bodyPr/>
          <a:lstStyle/>
          <a:p>
            <a:r>
              <a:rPr lang="en-US" dirty="0"/>
              <a:t>Technical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8A446-D8BA-8C4F-A5EC-E9E7E531A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8286" y="1401590"/>
            <a:ext cx="9906000" cy="3541712"/>
          </a:xfrm>
        </p:spPr>
        <p:txBody>
          <a:bodyPr/>
          <a:lstStyle/>
          <a:p>
            <a:r>
              <a:rPr lang="en-US" dirty="0"/>
              <a:t>Variational Quantum Factoring</a:t>
            </a:r>
          </a:p>
          <a:p>
            <a:pPr lvl="1"/>
            <a:r>
              <a:rPr lang="en-US" sz="1600" dirty="0"/>
              <a:t>Integer factorization has been one of the cornerstone applications of the field of quantum com- </a:t>
            </a:r>
            <a:r>
              <a:rPr lang="en-US" sz="1600" dirty="0" err="1"/>
              <a:t>puting</a:t>
            </a:r>
            <a:r>
              <a:rPr lang="en-US" sz="1600" dirty="0"/>
              <a:t> since the discovery of an efficient algorithm for factoring by Peter Shor. Unfortunately, factoring via Shor’s algorithm is well beyond the capabilities of today’s noisy intermediate-scale quantum (NISQ) devices. In this work, we revisit the problem of factoring, developing an alter- native to Shor’s algorithm, which employs established techniques to map the factoring problem to the ground state of an </a:t>
            </a:r>
            <a:r>
              <a:rPr lang="en-US" sz="1600" dirty="0" err="1"/>
              <a:t>Ising</a:t>
            </a:r>
            <a:r>
              <a:rPr lang="en-US" sz="1600" dirty="0"/>
              <a:t> Hamiltonian. </a:t>
            </a:r>
          </a:p>
          <a:p>
            <a:r>
              <a:rPr lang="en-US" dirty="0" err="1"/>
              <a:t>SimulaQron</a:t>
            </a:r>
            <a:r>
              <a:rPr lang="en-US" dirty="0"/>
              <a:t> - A simulator for developing quantum internet software</a:t>
            </a:r>
          </a:p>
          <a:p>
            <a:pPr lvl="1"/>
            <a:r>
              <a:rPr lang="en-US" sz="1600" dirty="0"/>
              <a:t>We introduce a simulator of a quantum internet with the specific goal to support software development. A quantum internet consists of local quantum processors, which are interconnected by quantum communication channels that enable the transmission of qubits between the </a:t>
            </a:r>
            <a:r>
              <a:rPr lang="en-US" sz="1600" dirty="0" err="1"/>
              <a:t>di↵erent</a:t>
            </a:r>
            <a:r>
              <a:rPr lang="en-US" sz="1600" dirty="0"/>
              <a:t> processors. While many simulators exist for local quantum processors, there is presently no simulator for a quantum internet tailored towards software development. </a:t>
            </a:r>
            <a:r>
              <a:rPr lang="en-US" sz="1600" b="1" i="1" dirty="0"/>
              <a:t>Quantum internet protocols require both classical as well as quantum information to be exchanged between the network nodes, next to the execution of gates and measurements on a local quantum processor. </a:t>
            </a:r>
            <a:r>
              <a:rPr lang="en-US" sz="1600" dirty="0"/>
              <a:t>This requires quantum internet software to integrate classical communication programming </a:t>
            </a:r>
            <a:r>
              <a:rPr lang="en-US" sz="1600" dirty="0" err="1"/>
              <a:t>practises</a:t>
            </a:r>
            <a:r>
              <a:rPr lang="en-US" sz="1600" dirty="0"/>
              <a:t> with novel quantum ones.</a:t>
            </a:r>
          </a:p>
          <a:p>
            <a:pPr lvl="1"/>
            <a:endParaRPr lang="en-US" sz="1600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7120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54481</TotalTime>
  <Words>669</Words>
  <Application>Microsoft Macintosh PowerPoint</Application>
  <PresentationFormat>Widescreen</PresentationFormat>
  <Paragraphs>69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Trebuchet MS</vt:lpstr>
      <vt:lpstr>Tw Cen MT</vt:lpstr>
      <vt:lpstr>Circuit</vt:lpstr>
      <vt:lpstr>NYC Quantum Computing meetup  September 25, 2018</vt:lpstr>
      <vt:lpstr>September 25, 2018</vt:lpstr>
      <vt:lpstr>Recap 2017</vt:lpstr>
      <vt:lpstr>Fall 2018</vt:lpstr>
      <vt:lpstr>Ideas for 2019</vt:lpstr>
      <vt:lpstr>NEWS</vt:lpstr>
      <vt:lpstr>NEWS</vt:lpstr>
      <vt:lpstr>NEWS</vt:lpstr>
      <vt:lpstr>Technical </vt:lpstr>
      <vt:lpstr>Observation  Quantum Computing is at the intersection of some hard math and science </vt:lpstr>
      <vt:lpstr>NICK bronn/IBM “Physical Implementation of Quantum Bits”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Quantum computing</dc:title>
  <dc:creator>STEVE YALOVITSER</dc:creator>
  <cp:lastModifiedBy>Steven Willis</cp:lastModifiedBy>
  <cp:revision>313</cp:revision>
  <cp:lastPrinted>2018-09-17T13:16:28Z</cp:lastPrinted>
  <dcterms:created xsi:type="dcterms:W3CDTF">2017-02-28T01:20:52Z</dcterms:created>
  <dcterms:modified xsi:type="dcterms:W3CDTF">2018-09-25T20:10:54Z</dcterms:modified>
</cp:coreProperties>
</file>